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  <p:sldMasterId id="2147483861" r:id="rId5"/>
    <p:sldMasterId id="2147483877" r:id="rId6"/>
    <p:sldMasterId id="2147483904" r:id="rId7"/>
    <p:sldMasterId id="2147483918" r:id="rId8"/>
    <p:sldMasterId id="2147483944" r:id="rId9"/>
    <p:sldMasterId id="2147483956" r:id="rId10"/>
    <p:sldMasterId id="2147483983" r:id="rId11"/>
  </p:sldMasterIdLst>
  <p:notesMasterIdLst>
    <p:notesMasterId r:id="rId23"/>
  </p:notesMasterIdLst>
  <p:handoutMasterIdLst>
    <p:handoutMasterId r:id="rId24"/>
  </p:handoutMasterIdLst>
  <p:sldIdLst>
    <p:sldId id="801" r:id="rId12"/>
    <p:sldId id="871" r:id="rId13"/>
    <p:sldId id="877" r:id="rId14"/>
    <p:sldId id="916" r:id="rId15"/>
    <p:sldId id="911" r:id="rId16"/>
    <p:sldId id="912" r:id="rId17"/>
    <p:sldId id="913" r:id="rId18"/>
    <p:sldId id="918" r:id="rId19"/>
    <p:sldId id="919" r:id="rId20"/>
    <p:sldId id="885" r:id="rId21"/>
    <p:sldId id="795" r:id="rId22"/>
  </p:sldIdLst>
  <p:sldSz cx="9144000" cy="5143500" type="screen16x9"/>
  <p:notesSz cx="9372600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36" userDrawn="1">
          <p15:clr>
            <a:srgbClr val="A4A3A4"/>
          </p15:clr>
        </p15:guide>
        <p15:guide id="2" orient="horz" pos="449">
          <p15:clr>
            <a:srgbClr val="A4A3A4"/>
          </p15:clr>
        </p15:guide>
        <p15:guide id="3" orient="horz" pos="2952">
          <p15:clr>
            <a:srgbClr val="A4A3A4"/>
          </p15:clr>
        </p15:guide>
        <p15:guide id="4" orient="horz" pos="308">
          <p15:clr>
            <a:srgbClr val="A4A3A4"/>
          </p15:clr>
        </p15:guide>
        <p15:guide id="5" orient="horz" pos="3178">
          <p15:clr>
            <a:srgbClr val="A4A3A4"/>
          </p15:clr>
        </p15:guide>
        <p15:guide id="6" orient="horz" pos="936">
          <p15:clr>
            <a:srgbClr val="A4A3A4"/>
          </p15:clr>
        </p15:guide>
        <p15:guide id="7" orient="horz" pos="2388" userDrawn="1">
          <p15:clr>
            <a:srgbClr val="A4A3A4"/>
          </p15:clr>
        </p15:guide>
        <p15:guide id="8" orient="horz" pos="756" userDrawn="1">
          <p15:clr>
            <a:srgbClr val="A4A3A4"/>
          </p15:clr>
        </p15:guide>
        <p15:guide id="9" pos="2220">
          <p15:clr>
            <a:srgbClr val="A4A3A4"/>
          </p15:clr>
        </p15:guide>
        <p15:guide id="10" pos="219">
          <p15:clr>
            <a:srgbClr val="A4A3A4"/>
          </p15:clr>
        </p15:guide>
        <p15:guide id="11" pos="5488">
          <p15:clr>
            <a:srgbClr val="A4A3A4"/>
          </p15:clr>
        </p15:guide>
        <p15:guide id="12" pos="2309">
          <p15:clr>
            <a:srgbClr val="A4A3A4"/>
          </p15:clr>
        </p15:guide>
        <p15:guide id="13" pos="3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7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ri Sharp" initials="TS" lastIdx="17" clrIdx="0"/>
  <p:cmAuthor id="1" name="Sherwin Tolentino" initials="ST" lastIdx="2" clrIdx="1"/>
  <p:cmAuthor id="2" name="Caroline Kemp" initials="CK" lastIdx="15" clrIdx="2">
    <p:extLst/>
  </p:cmAuthor>
  <p:cmAuthor id="3" name="Brian Arbogast" initials="BA" lastIdx="9" clrIdx="3">
    <p:extLst/>
  </p:cmAuthor>
  <p:cmAuthor id="4" name="David Ehlert" initials="DE" lastIdx="14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A00"/>
    <a:srgbClr val="CC3300"/>
    <a:srgbClr val="D1E2E9"/>
    <a:srgbClr val="941078"/>
    <a:srgbClr val="FFFFFF"/>
    <a:srgbClr val="EAE2CD"/>
    <a:srgbClr val="EFEDEE"/>
    <a:srgbClr val="3086AB"/>
    <a:srgbClr val="F2EDDE"/>
    <a:srgbClr val="F7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3" autoAdjust="0"/>
    <p:restoredTop sz="77025" autoAdjust="0"/>
  </p:normalViewPr>
  <p:slideViewPr>
    <p:cSldViewPr snapToGrid="0" showGuides="1">
      <p:cViewPr>
        <p:scale>
          <a:sx n="73" d="100"/>
          <a:sy n="73" d="100"/>
        </p:scale>
        <p:origin x="-724" y="-48"/>
      </p:cViewPr>
      <p:guideLst>
        <p:guide orient="horz" pos="636"/>
        <p:guide orient="horz" pos="449"/>
        <p:guide orient="horz" pos="2952"/>
        <p:guide orient="horz" pos="308"/>
        <p:guide orient="horz" pos="3178"/>
        <p:guide orient="horz" pos="936"/>
        <p:guide orient="horz" pos="2388"/>
        <p:guide orient="horz" pos="756"/>
        <p:guide pos="2220"/>
        <p:guide pos="219"/>
        <p:guide pos="5488"/>
        <p:guide pos="2309"/>
        <p:guide pos="38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900" y="96"/>
      </p:cViewPr>
      <p:guideLst>
        <p:guide orient="horz" pos="2237"/>
        <p:guide pos="29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3.8</c:v>
                </c:pt>
                <c:pt idx="1">
                  <c:v>5.94</c:v>
                </c:pt>
                <c:pt idx="2">
                  <c:v>35.6</c:v>
                </c:pt>
                <c:pt idx="3">
                  <c:v>65.44</c:v>
                </c:pt>
                <c:pt idx="4">
                  <c:v>75.44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20-4EC2-90EF-9F66647E5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304064"/>
        <c:axId val="173318528"/>
      </c:barChart>
      <c:catAx>
        <c:axId val="173304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3318528"/>
        <c:crosses val="autoZero"/>
        <c:auto val="1"/>
        <c:lblAlgn val="ctr"/>
        <c:lblOffset val="100"/>
        <c:noMultiLvlLbl val="0"/>
      </c:catAx>
      <c:valAx>
        <c:axId val="17331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$ million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7330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88125" y="6578069"/>
            <a:ext cx="3430553" cy="354330"/>
          </a:xfrm>
          <a:prstGeom prst="rect">
            <a:avLst/>
          </a:prstGeom>
        </p:spPr>
        <p:txBody>
          <a:bodyPr vert="horz" lIns="94041" tIns="47019" rIns="94041" bIns="47019" rtlCol="0" anchor="b"/>
          <a:lstStyle>
            <a:lvl1pPr algn="l">
              <a:defRPr sz="1200"/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4" y="6578069"/>
            <a:ext cx="3499452" cy="354330"/>
          </a:xfrm>
          <a:prstGeom prst="rect">
            <a:avLst/>
          </a:prstGeom>
        </p:spPr>
        <p:txBody>
          <a:bodyPr vert="horz" lIns="94041" tIns="47019" rIns="94041" bIns="47019" rtlCol="0" anchor="b"/>
          <a:lstStyle>
            <a:lvl1pPr algn="r">
              <a:defRPr sz="1200"/>
            </a:lvl1pPr>
          </a:lstStyle>
          <a:p>
            <a:fld id="{D56DA0AC-102B-4398-8E7E-B2C936C1DD76}" type="slidenum"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ader Placeholder 16"/>
          <p:cNvSpPr>
            <a:spLocks noGrp="1"/>
          </p:cNvSpPr>
          <p:nvPr>
            <p:ph type="hdr" sz="quarter"/>
          </p:nvPr>
        </p:nvSpPr>
        <p:spPr>
          <a:xfrm>
            <a:off x="646763" y="264515"/>
            <a:ext cx="3414559" cy="354089"/>
          </a:xfrm>
          <a:prstGeom prst="rect">
            <a:avLst/>
          </a:prstGeom>
        </p:spPr>
        <p:txBody>
          <a:bodyPr vert="horz" lIns="92140" tIns="46072" rIns="92140" bIns="46072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"/>
          </p:nvPr>
        </p:nvSpPr>
        <p:spPr>
          <a:xfrm>
            <a:off x="5345774" y="264515"/>
            <a:ext cx="3414559" cy="354089"/>
          </a:xfrm>
          <a:prstGeom prst="rect">
            <a:avLst/>
          </a:prstGeom>
        </p:spPr>
        <p:txBody>
          <a:bodyPr vert="horz" lIns="92140" tIns="46072" rIns="92140" bIns="46072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8/29/2017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579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1813"/>
            <a:ext cx="47244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1" tIns="47019" rIns="94041" bIns="470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5979" y="3366138"/>
            <a:ext cx="8335244" cy="318897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85316" y="6579673"/>
            <a:ext cx="3576147" cy="354330"/>
          </a:xfrm>
          <a:prstGeom prst="rect">
            <a:avLst/>
          </a:prstGeom>
        </p:spPr>
        <p:txBody>
          <a:bodyPr vert="horz" lIns="94041" tIns="47019" rIns="94041" bIns="47019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© Bill &amp; Melinda Gates Foundation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2" y="6579673"/>
            <a:ext cx="3705711" cy="354330"/>
          </a:xfrm>
          <a:prstGeom prst="rect">
            <a:avLst/>
          </a:prstGeom>
        </p:spPr>
        <p:txBody>
          <a:bodyPr vert="horz" lIns="94041" tIns="47019" rIns="94041" bIns="47019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9BFEC94F-12C8-4E9F-9CD8-BA76233A0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Header Placeholder 16"/>
          <p:cNvSpPr>
            <a:spLocks noGrp="1"/>
          </p:cNvSpPr>
          <p:nvPr>
            <p:ph type="hdr" sz="quarter"/>
          </p:nvPr>
        </p:nvSpPr>
        <p:spPr>
          <a:xfrm>
            <a:off x="646763" y="139218"/>
            <a:ext cx="3414559" cy="354089"/>
          </a:xfrm>
          <a:prstGeom prst="rect">
            <a:avLst/>
          </a:prstGeom>
        </p:spPr>
        <p:txBody>
          <a:bodyPr vert="horz" lIns="92140" tIns="46072" rIns="92140" bIns="46072" rtlCol="0"/>
          <a:lstStyle>
            <a:lvl1pPr algn="l">
              <a:defRPr sz="1200"/>
            </a:lvl1pPr>
          </a:lstStyle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7"/>
          <p:cNvSpPr>
            <a:spLocks noGrp="1"/>
          </p:cNvSpPr>
          <p:nvPr>
            <p:ph type="dt" sz="quarter" idx="1"/>
          </p:nvPr>
        </p:nvSpPr>
        <p:spPr>
          <a:xfrm>
            <a:off x="5345774" y="139218"/>
            <a:ext cx="3414559" cy="354089"/>
          </a:xfrm>
          <a:prstGeom prst="rect">
            <a:avLst/>
          </a:prstGeom>
        </p:spPr>
        <p:txBody>
          <a:bodyPr vert="horz" lIns="92140" tIns="46072" rIns="92140" bIns="46072" rtlCol="0"/>
          <a:lstStyle>
            <a:lvl1pPr algn="r">
              <a:defRPr sz="1200"/>
            </a:lvl1pPr>
          </a:lstStyle>
          <a:p>
            <a:fld id="{97049F91-F630-4ED4-8671-44E613DA70EF}" type="datetimeFigureOut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8/29/2017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95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indent="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spcAft>
        <a:spcPts val="600"/>
      </a:spcAft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24577-A7F4-4E1A-BA81-064FF7DE725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687388"/>
            <a:ext cx="6240462" cy="350996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1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0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1441">
              <a:spcAft>
                <a:spcPts val="605"/>
              </a:spcAft>
              <a:buFontTx/>
              <a:buNone/>
              <a:defRPr/>
            </a:pPr>
            <a:r>
              <a:rPr lang="en-US" dirty="0"/>
              <a:t>Sewerage</a:t>
            </a:r>
          </a:p>
          <a:p>
            <a:pPr marL="171450" indent="-171450" defTabSz="921441">
              <a:spcAft>
                <a:spcPts val="605"/>
              </a:spcAft>
              <a:buFontTx/>
              <a:buChar char="-"/>
              <a:defRPr/>
            </a:pPr>
            <a:r>
              <a:rPr lang="en-US" dirty="0"/>
              <a:t>Sewerage system</a:t>
            </a:r>
            <a:r>
              <a:rPr lang="en-US" baseline="0" dirty="0"/>
              <a:t> is still a priority, people believe that sewerage is the only solution and NSS is only a temporary</a:t>
            </a:r>
          </a:p>
          <a:p>
            <a:pPr marL="171450" indent="-171450" defTabSz="921441">
              <a:spcAft>
                <a:spcPts val="605"/>
              </a:spcAft>
              <a:buFontTx/>
              <a:buChar char="-"/>
              <a:defRPr/>
            </a:pPr>
            <a:r>
              <a:rPr lang="en-US" baseline="0" dirty="0"/>
              <a:t>Most of the urban infrastructure projects sewerage and wastewater treatment plants are the major investment </a:t>
            </a:r>
          </a:p>
          <a:p>
            <a:pPr marL="0" indent="0" defTabSz="921441">
              <a:spcAft>
                <a:spcPts val="605"/>
              </a:spcAft>
              <a:buFontTx/>
              <a:buNone/>
              <a:defRPr/>
            </a:pPr>
            <a:r>
              <a:rPr lang="en-US" baseline="0" dirty="0"/>
              <a:t>NSS</a:t>
            </a:r>
          </a:p>
          <a:p>
            <a:pPr marL="171450" indent="-171450" defTabSz="921441">
              <a:spcAft>
                <a:spcPts val="605"/>
              </a:spcAft>
              <a:buFontTx/>
              <a:buChar char="-"/>
              <a:defRPr/>
            </a:pPr>
            <a:r>
              <a:rPr lang="en-US" baseline="0" dirty="0"/>
              <a:t>No or little investment on FSTP only</a:t>
            </a:r>
          </a:p>
          <a:p>
            <a:pPr marL="171450" indent="-171450" defTabSz="921441">
              <a:spcAft>
                <a:spcPts val="605"/>
              </a:spcAft>
              <a:buFontTx/>
              <a:buChar char="-"/>
              <a:defRPr/>
            </a:pPr>
            <a:r>
              <a:rPr lang="en-US" baseline="0" dirty="0"/>
              <a:t>Large projects do not consider FSM needs to be included</a:t>
            </a:r>
          </a:p>
          <a:p>
            <a:pPr marL="171450" indent="-171450" defTabSz="921441">
              <a:spcAft>
                <a:spcPts val="605"/>
              </a:spcAft>
              <a:buFontTx/>
              <a:buChar char="-"/>
              <a:defRPr/>
            </a:pPr>
            <a:r>
              <a:rPr lang="en-US" baseline="0" dirty="0"/>
              <a:t>Consulting companies do know how to address FSM in large projects</a:t>
            </a:r>
          </a:p>
          <a:p>
            <a:pPr marL="171450" indent="-171450" defTabSz="921441">
              <a:spcAft>
                <a:spcPts val="605"/>
              </a:spcAft>
              <a:buFontTx/>
              <a:buChar char="-"/>
              <a:defRPr/>
            </a:pPr>
            <a:r>
              <a:rPr lang="en-US" baseline="0" dirty="0"/>
              <a:t>NSS is considered as HHs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EC94F-12C8-4E9F-9CD8-BA76233A02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441">
              <a:spcAft>
                <a:spcPts val="605"/>
              </a:spcAft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EC94F-12C8-4E9F-9CD8-BA76233A02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9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92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5C9E8-9674-4350-989A-CBF182CF309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8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 ID: coming via Stephen</a:t>
            </a:r>
            <a:r>
              <a:rPr lang="en-US" baseline="0" dirty="0"/>
              <a:t> Walter</a:t>
            </a:r>
            <a:endParaRPr lang="en-US" dirty="0"/>
          </a:p>
          <a:p>
            <a:r>
              <a:rPr lang="en-US" sz="9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 young boy in Pune, India,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Bill </a:t>
            </a:r>
            <a:r>
              <a:rPr lang="en-US" dirty="0">
                <a:solidFill>
                  <a:prstClr val="black"/>
                </a:solidFill>
              </a:rPr>
              <a:t>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411432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24036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6384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1"/>
            <a:ext cx="8329613" cy="450099"/>
          </a:xfrm>
        </p:spPr>
        <p:txBody>
          <a:bodyPr/>
          <a:lstStyle>
            <a:lvl1pPr marL="0" indent="0">
              <a:buNone/>
              <a:defRPr sz="938" baseline="0"/>
            </a:lvl1pPr>
            <a:lvl2pPr marL="0" indent="0">
              <a:buFont typeface="Arial" panose="020B0604020202020204" pitchFamily="34" charset="0"/>
              <a:buNone/>
              <a:defRPr sz="938"/>
            </a:lvl2pPr>
            <a:lvl3pPr marL="0" indent="0">
              <a:buNone/>
              <a:defRPr sz="938"/>
            </a:lvl3pPr>
            <a:lvl4pPr marL="0" indent="0">
              <a:buNone/>
              <a:defRPr sz="938"/>
            </a:lvl4pPr>
            <a:lvl5pPr marL="0" indent="0">
              <a:buNone/>
              <a:defRPr sz="938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6" y="1462090"/>
            <a:ext cx="8329613" cy="3216275"/>
          </a:xfrm>
        </p:spPr>
        <p:txBody>
          <a:bodyPr tIns="1097280"/>
          <a:lstStyle>
            <a:lvl1pPr marL="0" indent="0" algn="ctr">
              <a:buNone/>
              <a:defRPr sz="900" baseline="0"/>
            </a:lvl1pPr>
            <a:lvl2pPr marL="0" indent="0">
              <a:buFont typeface="Arial" panose="020B0604020202020204" pitchFamily="34" charset="0"/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3227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sz="900"/>
            </a:lvl3pPr>
            <a:lvl4pPr marL="386943" indent="-12858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45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23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sz="900" baseline="0"/>
            </a:lvl3pPr>
            <a:lvl4pPr marL="386943" indent="-12858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37" indent="-12858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48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43" indent="-12858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37" indent="-12858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94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41045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11163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15202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16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8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2439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35250"/>
            <a:ext cx="182583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29" y="2635250"/>
            <a:ext cx="358517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8" y="0"/>
            <a:ext cx="547846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4141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9581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082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0466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0341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35250"/>
            <a:ext cx="182583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29" y="2635250"/>
            <a:ext cx="358517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8" y="0"/>
            <a:ext cx="547846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6412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4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325138" y="0"/>
            <a:ext cx="1818861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65538" y="0"/>
            <a:ext cx="3599965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01468"/>
            <a:ext cx="182583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60943" y="2601468"/>
            <a:ext cx="3583057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6623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5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0"/>
            <a:ext cx="1783080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7" y="0"/>
            <a:ext cx="3629785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8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6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0"/>
            <a:ext cx="1783080" cy="1704561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7" y="0"/>
            <a:ext cx="3629785" cy="309603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360920" y="1764194"/>
            <a:ext cx="1783080" cy="1331845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on the icon to insert a new photo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3155673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3155674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3153488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1140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8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13229" y="2185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665538" y="2186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60920" y="0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41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4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325138" y="0"/>
            <a:ext cx="1818861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65538" y="0"/>
            <a:ext cx="3599965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01468"/>
            <a:ext cx="182583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60943" y="2601468"/>
            <a:ext cx="3583057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6296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3687417"/>
            <a:ext cx="8329613" cy="100523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188" y="1198563"/>
            <a:ext cx="8355012" cy="2369585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7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945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28091"/>
            <a:ext cx="8329613" cy="383742"/>
          </a:xfrm>
        </p:spPr>
        <p:txBody>
          <a:bodyPr/>
          <a:lstStyle>
            <a:lvl1pPr>
              <a:spcBef>
                <a:spcPts val="600"/>
              </a:spcBef>
              <a:defRPr sz="1400" b="0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/>
              <a:t>Explanatory text goes here, up to 2 lines. This slide accommodates 21 headshots.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8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3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8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5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21)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8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3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8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5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8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3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8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5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06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5 – SPEAKER OR TEAM LAYOUT</a:t>
            </a:r>
          </a:p>
        </p:txBody>
      </p:sp>
    </p:spTree>
    <p:extLst>
      <p:ext uri="{BB962C8B-B14F-4D97-AF65-F5344CB8AC3E}">
        <p14:creationId xmlns:p14="http://schemas.microsoft.com/office/powerpoint/2010/main" val="4065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28"/>
            <a:ext cx="8355012" cy="1464260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587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09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08" y="1290434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461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3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0125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356" y="1131570"/>
            <a:ext cx="8271775" cy="3463290"/>
          </a:xfrm>
        </p:spPr>
        <p:txBody>
          <a:bodyPr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736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4728" name="Rectangle 15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Gates-logo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460916" y="28576"/>
            <a:ext cx="1251283" cy="12512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Presenters (Arial 12 pt, gray)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864704"/>
            <a:ext cx="8347074" cy="711809"/>
          </a:xfr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Title in Uppercase (Arial 23 pt, Black)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2626206"/>
            <a:ext cx="8347075" cy="440163"/>
          </a:xfrm>
        </p:spPr>
        <p:txBody>
          <a:bodyPr vert="horz" lIns="0" tIns="0" rIns="0" bIns="0" rtlCol="0" anchor="ctr">
            <a:normAutofit/>
          </a:bodyPr>
          <a:lstStyle>
            <a:lvl1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baseline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in Title Case (Arial 14 pt, Red)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3493008"/>
            <a:ext cx="8347075" cy="274636"/>
          </a:xfrm>
        </p:spPr>
        <p:txBody>
          <a:bodyPr vert="horz" lIns="0" tIns="0" rIns="0" bIns="0" rtlCol="0" anchor="ctr"/>
          <a:lstStyle>
            <a:lvl1pPr algn="l" rtl="0" fontAlgn="base">
              <a:defRPr lang="en-US" sz="1200" b="0" kern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(Arial 12 pt, gray)</a:t>
            </a:r>
          </a:p>
        </p:txBody>
      </p:sp>
    </p:spTree>
    <p:extLst>
      <p:ext uri="{BB962C8B-B14F-4D97-AF65-F5344CB8AC3E}">
        <p14:creationId xmlns:p14="http://schemas.microsoft.com/office/powerpoint/2010/main" val="10029414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472178"/>
            <a:ext cx="8329613" cy="52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24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12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5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0"/>
            <a:ext cx="1783080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7" y="0"/>
            <a:ext cx="3629785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8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90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on the icon to insert a </a:t>
            </a:r>
            <a:br>
              <a:rPr lang="en-US"/>
            </a:br>
            <a:r>
              <a:rPr lang="en-US"/>
              <a:t>new photo. Detailed instructions </a:t>
            </a:r>
            <a:br>
              <a:rPr lang="en-US"/>
            </a:br>
            <a:r>
              <a:rPr lang="en-US"/>
              <a:t>can be found on the slide titled</a:t>
            </a:r>
            <a:br>
              <a:rPr lang="en-US"/>
            </a:br>
            <a:r>
              <a:rPr lang="en-US"/>
              <a:t>“CHANGING THE PHOTO ON </a:t>
            </a:r>
            <a:br>
              <a:rPr lang="en-US"/>
            </a:br>
            <a:r>
              <a:rPr lang="en-US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36383655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/>
              <a:t>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36924398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331712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/>
              <a:t>Insert bullet list at full-width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9051296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/>
              <a:t>Insert bullet list at full-width of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4027370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Insert bullet list at 2/3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2127699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6492208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5564032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2144148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Insert bullet list at 1/3 width of slide</a:t>
            </a:r>
          </a:p>
          <a:p>
            <a:pPr lvl="1"/>
            <a:r>
              <a:rPr lang="en-US"/>
              <a:t>Bullet list level two</a:t>
            </a:r>
          </a:p>
          <a:p>
            <a:pPr lvl="2"/>
            <a:r>
              <a:rPr lang="en-US"/>
              <a:t>Bullet list level three</a:t>
            </a:r>
          </a:p>
          <a:p>
            <a:pPr lvl="3"/>
            <a:r>
              <a:rPr lang="en-US"/>
              <a:t>Bullet list level four</a:t>
            </a:r>
          </a:p>
          <a:p>
            <a:pPr lvl="4"/>
            <a:r>
              <a:rPr lang="en-US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423276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0"/>
            <a:ext cx="1783080" cy="1704561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7" y="0"/>
            <a:ext cx="3629785" cy="309603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360920" y="1764194"/>
            <a:ext cx="1783080" cy="1331845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on the icon to insert a new photo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3155673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3155674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3153488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0085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/>
              <a:t>Click on the icon to insert </a:t>
            </a:r>
            <a:br>
              <a:rPr lang="en-US"/>
            </a:br>
            <a:r>
              <a:rPr lang="en-US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9709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8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13229" y="2185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665538" y="2186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60920" y="0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70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3687417"/>
            <a:ext cx="8329613" cy="100523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188" y="1198563"/>
            <a:ext cx="8355012" cy="2369585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2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7503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28091"/>
            <a:ext cx="8329613" cy="383742"/>
          </a:xfrm>
        </p:spPr>
        <p:txBody>
          <a:bodyPr/>
          <a:lstStyle>
            <a:lvl1pPr>
              <a:spcBef>
                <a:spcPts val="600"/>
              </a:spcBef>
              <a:defRPr sz="1400" b="0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/>
              <a:t>Explanatory text goes here, up to 2 lines. This slide accommodates 21 headshots.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8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3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8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5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21)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8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3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8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5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8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3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8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5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38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5 – SPEAKER OR TEAM LAYOUT</a:t>
            </a:r>
          </a:p>
        </p:txBody>
      </p:sp>
    </p:spTree>
    <p:extLst>
      <p:ext uri="{BB962C8B-B14F-4D97-AF65-F5344CB8AC3E}">
        <p14:creationId xmlns:p14="http://schemas.microsoft.com/office/powerpoint/2010/main" val="14326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4652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28"/>
            <a:ext cx="8355012" cy="1464260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587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09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08" y="1290434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07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3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4250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Gates-logo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460916" y="28576"/>
            <a:ext cx="1251283" cy="12512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Presenters (Arial 12 pt, gray)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864704"/>
            <a:ext cx="8347074" cy="711809"/>
          </a:xfr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Title in Uppercase (Arial 23 pt, Black)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2626206"/>
            <a:ext cx="8347075" cy="440163"/>
          </a:xfrm>
        </p:spPr>
        <p:txBody>
          <a:bodyPr vert="horz" lIns="0" tIns="0" rIns="0" bIns="0" rtlCol="0" anchor="ctr">
            <a:normAutofit/>
          </a:bodyPr>
          <a:lstStyle>
            <a:lvl1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baseline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in Title Case (Arial 14 pt, Red)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3493008"/>
            <a:ext cx="8347075" cy="274636"/>
          </a:xfrm>
        </p:spPr>
        <p:txBody>
          <a:bodyPr vert="horz" lIns="0" tIns="0" rIns="0" bIns="0" rtlCol="0" anchor="ctr"/>
          <a:lstStyle>
            <a:lvl1pPr algn="l" rtl="0" fontAlgn="base">
              <a:defRPr lang="en-US" sz="1200" b="0" kern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(Arial 12 pt, gray)</a:t>
            </a:r>
          </a:p>
        </p:txBody>
      </p:sp>
    </p:spTree>
    <p:extLst>
      <p:ext uri="{BB962C8B-B14F-4D97-AF65-F5344CB8AC3E}">
        <p14:creationId xmlns:p14="http://schemas.microsoft.com/office/powerpoint/2010/main" val="3936340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9"/>
            <a:ext cx="9144000" cy="3348748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90" y="403054"/>
            <a:ext cx="7983537" cy="319944"/>
          </a:xfrm>
        </p:spPr>
        <p:txBody>
          <a:bodyPr tIns="0">
            <a:spAutoFit/>
          </a:bodyPr>
          <a:lstStyle>
            <a:lvl1pPr>
              <a:lnSpc>
                <a:spcPct val="77000"/>
              </a:lnSpc>
              <a:defRPr sz="27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8" y="3917340"/>
            <a:ext cx="5526086" cy="34547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None/>
              <a:defRPr sz="1275" spc="0" baseline="0">
                <a:solidFill>
                  <a:schemeClr val="accent2"/>
                </a:solidFill>
              </a:defRPr>
            </a:lvl1pPr>
            <a:lvl2pPr marL="34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1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00090" y="1175993"/>
            <a:ext cx="7983538" cy="930811"/>
          </a:xfrm>
        </p:spPr>
        <p:txBody>
          <a:bodyPr/>
          <a:lstStyle>
            <a:lvl1pPr marL="0" indent="0">
              <a:lnSpc>
                <a:spcPts val="1950"/>
              </a:lnSpc>
              <a:spcAft>
                <a:spcPts val="300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100"/>
              </a:lnSpc>
              <a:spcAft>
                <a:spcPts val="450"/>
              </a:spcAft>
              <a:buNone/>
              <a:defRPr sz="1800" b="1">
                <a:solidFill>
                  <a:srgbClr val="FFFFFF"/>
                </a:solidFill>
              </a:defRPr>
            </a:lvl2pPr>
            <a:lvl3pPr marL="0" indent="0">
              <a:lnSpc>
                <a:spcPts val="2100"/>
              </a:lnSpc>
              <a:spcAft>
                <a:spcPts val="450"/>
              </a:spcAft>
              <a:buNone/>
              <a:defRPr sz="18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 descr="BMGF_BoxLogo_red_WEBSAFE2.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72" y="3010662"/>
            <a:ext cx="2212848" cy="16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72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4720526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0" y="416764"/>
            <a:ext cx="7983537" cy="311624"/>
          </a:xfrm>
        </p:spPr>
        <p:txBody>
          <a:bodyPr anchor="t" anchorCtr="0"/>
          <a:lstStyle>
            <a:lvl1pPr>
              <a:lnSpc>
                <a:spcPct val="75000"/>
              </a:lnSpc>
              <a:defRPr sz="2700" spc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3782" y="4807077"/>
            <a:ext cx="2306211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6FE27C41-116F-4622-B250-F19A9812A20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215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4720526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0" y="347848"/>
            <a:ext cx="7983537" cy="373949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90" y="1176846"/>
            <a:ext cx="7983537" cy="3407569"/>
          </a:xfrm>
        </p:spPr>
        <p:txBody>
          <a:bodyPr/>
          <a:lstStyle>
            <a:lvl1pPr>
              <a:lnSpc>
                <a:spcPts val="1950"/>
              </a:lnSpc>
              <a:buClr>
                <a:schemeClr val="accent2"/>
              </a:buClr>
              <a:defRPr spc="0" baseline="0"/>
            </a:lvl1pPr>
            <a:lvl2pPr>
              <a:lnSpc>
                <a:spcPts val="1800"/>
              </a:lnSpc>
              <a:buClr>
                <a:schemeClr val="accent2"/>
              </a:buClr>
              <a:defRPr spc="0" baseline="0"/>
            </a:lvl2pPr>
            <a:lvl3pPr marL="510615" indent="-168622">
              <a:lnSpc>
                <a:spcPts val="1875"/>
              </a:lnSpc>
              <a:buClr>
                <a:schemeClr val="accent2"/>
              </a:buClr>
              <a:defRPr lang="en-US" sz="135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500"/>
              </a:lnSpc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275"/>
              </a:lnSpc>
              <a:defRPr lang="en-US" sz="105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2" y="4806999"/>
            <a:ext cx="2306211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6FE27C41-116F-4622-B250-F19A9812A20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70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4720526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0" y="347596"/>
            <a:ext cx="7983537" cy="373949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9" y="1177473"/>
            <a:ext cx="3783013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41977" indent="0">
              <a:buNone/>
              <a:defRPr sz="1500" b="1"/>
            </a:lvl2pPr>
            <a:lvl3pPr marL="683957" indent="0">
              <a:buNone/>
              <a:defRPr sz="1350" b="1"/>
            </a:lvl3pPr>
            <a:lvl4pPr marL="1025938" indent="0">
              <a:buNone/>
              <a:defRPr sz="1200" b="1"/>
            </a:lvl4pPr>
            <a:lvl5pPr marL="1367915" indent="0">
              <a:buNone/>
              <a:defRPr sz="1200" b="1"/>
            </a:lvl5pPr>
            <a:lvl6pPr marL="1709894" indent="0">
              <a:buNone/>
              <a:defRPr sz="1200" b="1"/>
            </a:lvl6pPr>
            <a:lvl7pPr marL="2051873" indent="0">
              <a:buNone/>
              <a:defRPr sz="1200" b="1"/>
            </a:lvl7pPr>
            <a:lvl8pPr marL="2393851" indent="0">
              <a:buNone/>
              <a:defRPr sz="1200" b="1"/>
            </a:lvl8pPr>
            <a:lvl9pPr marL="27358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101" y="1730832"/>
            <a:ext cx="3783012" cy="2932674"/>
          </a:xfrm>
        </p:spPr>
        <p:txBody>
          <a:bodyPr/>
          <a:lstStyle>
            <a:lvl1pPr marL="170993" indent="-170993">
              <a:lnSpc>
                <a:spcPts val="1800"/>
              </a:lnSpc>
              <a:defRPr sz="1500" spc="0" baseline="0"/>
            </a:lvl1pPr>
            <a:lvl2pPr marL="345556" indent="-174563">
              <a:lnSpc>
                <a:spcPts val="1800"/>
              </a:lnSpc>
              <a:defRPr sz="1350" spc="0" baseline="0"/>
            </a:lvl2pPr>
            <a:lvl3pPr marL="473802" indent="-169810">
              <a:lnSpc>
                <a:spcPts val="1800"/>
              </a:lnSpc>
              <a:defRPr sz="1200" spc="0" baseline="0"/>
            </a:lvl3pPr>
            <a:lvl4pPr marL="785682" indent="-171188">
              <a:defRPr sz="1275"/>
            </a:lvl4pPr>
            <a:lvl5pPr marL="956869" indent="-154366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55" y="1177473"/>
            <a:ext cx="4021770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41977" indent="0">
              <a:buNone/>
              <a:defRPr sz="1500" b="1"/>
            </a:lvl2pPr>
            <a:lvl3pPr marL="683957" indent="0">
              <a:buNone/>
              <a:defRPr sz="1350" b="1"/>
            </a:lvl3pPr>
            <a:lvl4pPr marL="1025938" indent="0">
              <a:buNone/>
              <a:defRPr sz="1200" b="1"/>
            </a:lvl4pPr>
            <a:lvl5pPr marL="1367915" indent="0">
              <a:buNone/>
              <a:defRPr sz="1200" b="1"/>
            </a:lvl5pPr>
            <a:lvl6pPr marL="1709894" indent="0">
              <a:buNone/>
              <a:defRPr sz="1200" b="1"/>
            </a:lvl6pPr>
            <a:lvl7pPr marL="2051873" indent="0">
              <a:buNone/>
              <a:defRPr sz="1200" b="1"/>
            </a:lvl7pPr>
            <a:lvl8pPr marL="2393851" indent="0">
              <a:buNone/>
              <a:defRPr sz="1200" b="1"/>
            </a:lvl8pPr>
            <a:lvl9pPr marL="27358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16" y="1730832"/>
            <a:ext cx="4022725" cy="2932674"/>
          </a:xfrm>
        </p:spPr>
        <p:txBody>
          <a:bodyPr/>
          <a:lstStyle>
            <a:lvl1pPr marL="173366" indent="-173366">
              <a:lnSpc>
                <a:spcPts val="1800"/>
              </a:lnSpc>
              <a:defRPr lang="en-US" sz="15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56" indent="-172184">
              <a:lnSpc>
                <a:spcPts val="1800"/>
              </a:lnSpc>
              <a:defRPr lang="en-US" sz="135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615" indent="-165059">
              <a:lnSpc>
                <a:spcPts val="1800"/>
              </a:lnSpc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5682" indent="-177126">
              <a:defRPr sz="1275"/>
            </a:lvl4pPr>
            <a:lvl5pPr marL="956869" indent="-165251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5382" y="4807466"/>
            <a:ext cx="2306211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6FE27C41-116F-4622-B250-F19A9812A20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883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4720526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0" y="347596"/>
            <a:ext cx="7983537" cy="373949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843" y="1173849"/>
            <a:ext cx="3840161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41977" indent="0">
              <a:buNone/>
              <a:defRPr sz="1500" b="1"/>
            </a:lvl2pPr>
            <a:lvl3pPr marL="683957" indent="0">
              <a:buNone/>
              <a:defRPr sz="1350" b="1"/>
            </a:lvl3pPr>
            <a:lvl4pPr marL="1025938" indent="0">
              <a:buNone/>
              <a:defRPr sz="1200" b="1"/>
            </a:lvl4pPr>
            <a:lvl5pPr marL="1367915" indent="0">
              <a:buNone/>
              <a:defRPr sz="1200" b="1"/>
            </a:lvl5pPr>
            <a:lvl6pPr marL="1709894" indent="0">
              <a:buNone/>
              <a:defRPr sz="1200" b="1"/>
            </a:lvl6pPr>
            <a:lvl7pPr marL="2051873" indent="0">
              <a:buNone/>
              <a:defRPr sz="1200" b="1"/>
            </a:lvl7pPr>
            <a:lvl8pPr marL="2393851" indent="0">
              <a:buNone/>
              <a:defRPr sz="1200" b="1"/>
            </a:lvl8pPr>
            <a:lvl9pPr marL="27358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13" y="1745974"/>
            <a:ext cx="3840162" cy="1076449"/>
          </a:xfrm>
        </p:spPr>
        <p:txBody>
          <a:bodyPr/>
          <a:lstStyle>
            <a:lvl1pPr marL="173366" indent="-173366">
              <a:lnSpc>
                <a:spcPts val="1650"/>
              </a:lnSpc>
              <a:spcBef>
                <a:spcPts val="0"/>
              </a:spcBef>
              <a:tabLst>
                <a:tab pos="173366" algn="l"/>
              </a:tabLst>
              <a:defRPr lang="en-US" sz="15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56" indent="-172184">
              <a:lnSpc>
                <a:spcPts val="1650"/>
              </a:lnSpc>
              <a:spcBef>
                <a:spcPts val="0"/>
              </a:spcBef>
              <a:defRPr lang="en-US" sz="135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615" indent="-165059">
              <a:lnSpc>
                <a:spcPts val="1650"/>
              </a:lnSpc>
              <a:spcBef>
                <a:spcPts val="0"/>
              </a:spcBef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5682" indent="-171188">
              <a:defRPr sz="1275"/>
            </a:lvl4pPr>
            <a:lvl5pPr marL="956869" indent="-154366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86" y="1173849"/>
            <a:ext cx="4021769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41977" indent="0">
              <a:buNone/>
              <a:defRPr sz="1500" b="1"/>
            </a:lvl2pPr>
            <a:lvl3pPr marL="683957" indent="0">
              <a:buNone/>
              <a:defRPr sz="1350" b="1"/>
            </a:lvl3pPr>
            <a:lvl4pPr marL="1025938" indent="0">
              <a:buNone/>
              <a:defRPr sz="1200" b="1"/>
            </a:lvl4pPr>
            <a:lvl5pPr marL="1367915" indent="0">
              <a:buNone/>
              <a:defRPr sz="1200" b="1"/>
            </a:lvl5pPr>
            <a:lvl6pPr marL="1709894" indent="0">
              <a:buNone/>
              <a:defRPr sz="1200" b="1"/>
            </a:lvl6pPr>
            <a:lvl7pPr marL="2051873" indent="0">
              <a:buNone/>
              <a:defRPr sz="1200" b="1"/>
            </a:lvl7pPr>
            <a:lvl8pPr marL="2393851" indent="0">
              <a:buNone/>
              <a:defRPr sz="1200" b="1"/>
            </a:lvl8pPr>
            <a:lvl9pPr marL="27358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700813" y="2889378"/>
            <a:ext cx="3840162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41977" indent="0">
              <a:buNone/>
              <a:defRPr sz="1500" b="1"/>
            </a:lvl2pPr>
            <a:lvl3pPr marL="683957" indent="0">
              <a:buNone/>
              <a:defRPr sz="1350" b="1"/>
            </a:lvl3pPr>
            <a:lvl4pPr marL="1025938" indent="0">
              <a:buNone/>
              <a:defRPr sz="1200" b="1"/>
            </a:lvl4pPr>
            <a:lvl5pPr marL="1367915" indent="0">
              <a:buNone/>
              <a:defRPr sz="1200" b="1"/>
            </a:lvl5pPr>
            <a:lvl6pPr marL="1709894" indent="0">
              <a:buNone/>
              <a:defRPr sz="1200" b="1"/>
            </a:lvl6pPr>
            <a:lvl7pPr marL="2051873" indent="0">
              <a:buNone/>
              <a:defRPr sz="1200" b="1"/>
            </a:lvl7pPr>
            <a:lvl8pPr marL="2393851" indent="0">
              <a:buNone/>
              <a:defRPr sz="1200" b="1"/>
            </a:lvl8pPr>
            <a:lvl9pPr marL="27358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700816" y="3501473"/>
            <a:ext cx="3852861" cy="1194786"/>
          </a:xfrm>
        </p:spPr>
        <p:txBody>
          <a:bodyPr/>
          <a:lstStyle>
            <a:lvl1pPr marL="173366" indent="-173366">
              <a:spcBef>
                <a:spcPts val="0"/>
              </a:spcBef>
              <a:defRPr lang="en-US" sz="15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56" indent="-172184">
              <a:spcBef>
                <a:spcPts val="0"/>
              </a:spcBef>
              <a:defRPr lang="en-US" sz="135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615" indent="-165059">
              <a:spcBef>
                <a:spcPts val="0"/>
              </a:spcBef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5682" indent="-171188">
              <a:defRPr sz="1275"/>
            </a:lvl4pPr>
            <a:lvl5pPr marL="956869" indent="-154366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0916" y="2889378"/>
            <a:ext cx="4022725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341977" indent="0">
              <a:buNone/>
              <a:defRPr sz="1500" b="1"/>
            </a:lvl2pPr>
            <a:lvl3pPr marL="683957" indent="0">
              <a:buNone/>
              <a:defRPr sz="1350" b="1"/>
            </a:lvl3pPr>
            <a:lvl4pPr marL="1025938" indent="0">
              <a:buNone/>
              <a:defRPr sz="1200" b="1"/>
            </a:lvl4pPr>
            <a:lvl5pPr marL="1367915" indent="0">
              <a:buNone/>
              <a:defRPr sz="1200" b="1"/>
            </a:lvl5pPr>
            <a:lvl6pPr marL="1709894" indent="0">
              <a:buNone/>
              <a:defRPr sz="1200" b="1"/>
            </a:lvl6pPr>
            <a:lvl7pPr marL="2051873" indent="0">
              <a:buNone/>
              <a:defRPr sz="1200" b="1"/>
            </a:lvl7pPr>
            <a:lvl8pPr marL="2393851" indent="0">
              <a:buNone/>
              <a:defRPr sz="1200" b="1"/>
            </a:lvl8pPr>
            <a:lvl9pPr marL="273583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660901" y="1745974"/>
            <a:ext cx="4022724" cy="1076449"/>
          </a:xfrm>
        </p:spPr>
        <p:txBody>
          <a:bodyPr/>
          <a:lstStyle>
            <a:lvl1pPr marL="173366" indent="-173366">
              <a:lnSpc>
                <a:spcPts val="1650"/>
              </a:lnSpc>
              <a:spcBef>
                <a:spcPts val="0"/>
              </a:spcBef>
              <a:defRPr lang="en-US" sz="15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56" indent="-172184">
              <a:lnSpc>
                <a:spcPts val="1650"/>
              </a:lnSpc>
              <a:spcBef>
                <a:spcPts val="0"/>
              </a:spcBef>
              <a:defRPr lang="en-US" sz="135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615" indent="-165059">
              <a:lnSpc>
                <a:spcPts val="1650"/>
              </a:lnSpc>
              <a:spcBef>
                <a:spcPts val="0"/>
              </a:spcBef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5682" indent="-171188">
              <a:defRPr sz="1275"/>
            </a:lvl4pPr>
            <a:lvl5pPr marL="956869" indent="-154366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60916" y="3501473"/>
            <a:ext cx="4022725" cy="1194786"/>
          </a:xfrm>
        </p:spPr>
        <p:txBody>
          <a:bodyPr/>
          <a:lstStyle>
            <a:lvl1pPr marL="173366" indent="-173366">
              <a:spcBef>
                <a:spcPts val="0"/>
              </a:spcBef>
              <a:defRPr lang="en-US" sz="15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56" indent="-172184">
              <a:spcBef>
                <a:spcPts val="0"/>
              </a:spcBef>
              <a:defRPr lang="en-US" sz="135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0615" indent="-165059">
              <a:spcBef>
                <a:spcPts val="0"/>
              </a:spcBef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5682" indent="-171188">
              <a:defRPr sz="1275"/>
            </a:lvl4pPr>
            <a:lvl5pPr marL="956869" indent="-154366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6245382" y="4807466"/>
            <a:ext cx="2306211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6FE27C41-116F-4622-B250-F19A9812A20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8788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4720526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0" y="347596"/>
            <a:ext cx="7983537" cy="373949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2" y="4807466"/>
            <a:ext cx="2306211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6FE27C41-116F-4622-B250-F19A9812A20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122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720526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396" tIns="34199" rIns="68396" bIns="34199" numCol="1" rtlCol="0" anchor="ctr" anchorCtr="0" compatLnSpc="1">
            <a:prstTxWarp prst="textNoShape">
              <a:avLst/>
            </a:prstTxWarp>
          </a:bodyPr>
          <a:lstStyle/>
          <a:p>
            <a:pPr algn="ctr" defTabSz="683761"/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2" y="4807466"/>
            <a:ext cx="2306211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fld id="{6FE27C41-116F-4622-B250-F19A9812A20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327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395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"/>
            <a:ext cx="9144000" cy="5143500"/>
          </a:xfrm>
        </p:spPr>
        <p:txBody>
          <a:bodyPr lIns="4833496" tIns="91198" rIns="0" bIns="0" anchor="ctr"/>
          <a:lstStyle>
            <a:lvl1pPr marL="0" indent="0" algn="l">
              <a:buNone/>
              <a:defRPr baseline="0"/>
            </a:lvl1pPr>
          </a:lstStyle>
          <a:p>
            <a:r>
              <a:rPr lang="en-US"/>
              <a:t>Click on the icon to insert a </a:t>
            </a:r>
            <a:br>
              <a:rPr lang="en-US"/>
            </a:br>
            <a:r>
              <a:rPr lang="en-US"/>
              <a:t>new photo. Detailed instructions </a:t>
            </a:r>
            <a:br>
              <a:rPr lang="en-US"/>
            </a:br>
            <a:r>
              <a:rPr lang="en-US"/>
              <a:t>can be found on the slide titled</a:t>
            </a:r>
            <a:br>
              <a:rPr lang="en-US"/>
            </a:br>
            <a:r>
              <a:rPr lang="en-US"/>
              <a:t>“CHANGING THE PHOTO ON </a:t>
            </a:r>
            <a:br>
              <a:rPr lang="en-US"/>
            </a:br>
            <a:r>
              <a:rPr lang="en-US"/>
              <a:t>YOUR TITLE SLIDE.”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12049"/>
            <a:ext cx="4111626" cy="74789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main TITLE HERE – UP TO 2 LINES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722312"/>
            <a:ext cx="4111626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50" baseline="0">
                <a:solidFill>
                  <a:schemeClr val="bg1"/>
                </a:solidFill>
              </a:defRPr>
            </a:lvl1pPr>
            <a:lvl2pPr marL="34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9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65154" y="4056089"/>
            <a:ext cx="4111625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1"/>
            <a:r>
              <a:rPr lang="en-US"/>
              <a:t>Presenter Name 2</a:t>
            </a:r>
          </a:p>
          <a:p>
            <a:pPr lvl="2"/>
            <a:r>
              <a:rPr lang="en-US"/>
              <a:t>Presenter Name 3</a:t>
            </a:r>
          </a:p>
        </p:txBody>
      </p:sp>
    </p:spTree>
    <p:extLst>
      <p:ext uri="{BB962C8B-B14F-4D97-AF65-F5344CB8AC3E}">
        <p14:creationId xmlns:p14="http://schemas.microsoft.com/office/powerpoint/2010/main" val="28546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12869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16204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590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8469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452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757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243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7540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14528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5672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35250"/>
            <a:ext cx="182583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29" y="2635250"/>
            <a:ext cx="3585172" cy="250825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8" y="0"/>
            <a:ext cx="547846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23060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4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325138" y="0"/>
            <a:ext cx="1818861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65538" y="0"/>
            <a:ext cx="3599965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01468"/>
            <a:ext cx="1825832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60943" y="2601468"/>
            <a:ext cx="3583057" cy="254203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2850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5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0"/>
            <a:ext cx="1783080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7" y="0"/>
            <a:ext cx="3629785" cy="2551113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8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039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0"/>
            <a:ext cx="1783080" cy="1704561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7" y="0"/>
            <a:ext cx="3629785" cy="3096039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7360920" y="1764194"/>
            <a:ext cx="1783080" cy="1331845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on the icon to insert a new photo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3155673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3155674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3153488"/>
            <a:ext cx="1783080" cy="1990012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44723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8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3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13229" y="2185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665538" y="2186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60920" y="0"/>
            <a:ext cx="1783080" cy="2534247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10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3687417"/>
            <a:ext cx="8329613" cy="100523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188" y="1198563"/>
            <a:ext cx="8355012" cy="2369585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02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4636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28091"/>
            <a:ext cx="8329613" cy="383742"/>
          </a:xfrm>
        </p:spPr>
        <p:txBody>
          <a:bodyPr/>
          <a:lstStyle>
            <a:lvl1pPr>
              <a:spcBef>
                <a:spcPts val="600"/>
              </a:spcBef>
              <a:defRPr sz="1400" b="0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/>
              <a:t>Explanatory text goes here, up to 2 lines. This slide accommodates 21 headshots.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8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3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88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5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21)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3" y="157513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8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3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88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5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3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8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3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88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5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3" y="3774357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05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13899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09" y="194552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First Last</a:t>
            </a:r>
          </a:p>
          <a:p>
            <a:pPr lvl="1"/>
            <a:r>
              <a:rPr lang="en-US"/>
              <a:t>Title of individual </a:t>
            </a:r>
            <a:br>
              <a:rPr lang="en-US"/>
            </a:br>
            <a:r>
              <a:rPr lang="en-US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HEADSHOT SLIDE (MAX OF 5 – SPEAKER OR TEAM LAYOUT</a:t>
            </a:r>
          </a:p>
        </p:txBody>
      </p:sp>
    </p:spTree>
    <p:extLst>
      <p:ext uri="{BB962C8B-B14F-4D97-AF65-F5344CB8AC3E}">
        <p14:creationId xmlns:p14="http://schemas.microsoft.com/office/powerpoint/2010/main" val="25779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28"/>
            <a:ext cx="8355012" cy="1464260"/>
          </a:xfrm>
        </p:spPr>
        <p:txBody>
          <a:bodyPr anchor="t"/>
          <a:lstStyle>
            <a:lvl1pPr marL="0" indent="0">
              <a:spcBef>
                <a:spcPts val="60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79" y="1287587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09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08" y="1290434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0985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3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a photo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 sz="1000" baseline="0"/>
            </a:lvl2pPr>
            <a:lvl3pPr marL="341313" indent="-17145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Key word</a:t>
            </a:r>
          </a:p>
          <a:p>
            <a:pPr lvl="1"/>
            <a:r>
              <a:rPr lang="en-US"/>
              <a:t>Insert descriptive text here</a:t>
            </a:r>
          </a:p>
          <a:p>
            <a:pPr lvl="2"/>
            <a:r>
              <a:rPr lang="en-US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76193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5356" y="1131570"/>
            <a:ext cx="8271775" cy="3463290"/>
          </a:xfrm>
        </p:spPr>
        <p:txBody>
          <a:bodyPr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9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4728" name="Rectangle 15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Gates-logo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460916" y="28576"/>
            <a:ext cx="1251283" cy="12512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Presenters (Arial 12 pt, gray)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864704"/>
            <a:ext cx="8347074" cy="711809"/>
          </a:xfr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lang="en-US" sz="2300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Title in Uppercase (Arial 23 pt, Black)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2626206"/>
            <a:ext cx="8347075" cy="440163"/>
          </a:xfrm>
        </p:spPr>
        <p:txBody>
          <a:bodyPr vert="horz" lIns="0" tIns="0" rIns="0" bIns="0" rtlCol="0" anchor="ctr">
            <a:normAutofit/>
          </a:bodyPr>
          <a:lstStyle>
            <a:lvl1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baseline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88900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4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in Title Case (Arial 14 pt, Red)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65125" y="3493008"/>
            <a:ext cx="8347075" cy="274636"/>
          </a:xfrm>
        </p:spPr>
        <p:txBody>
          <a:bodyPr vert="horz" lIns="0" tIns="0" rIns="0" bIns="0" rtlCol="0" anchor="ctr"/>
          <a:lstStyle>
            <a:lvl1pPr algn="l" rtl="0" fontAlgn="base">
              <a:defRPr lang="en-US" sz="1200" b="0" kern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(Arial 12 pt, gray)</a:t>
            </a:r>
          </a:p>
        </p:txBody>
      </p:sp>
    </p:spTree>
    <p:extLst>
      <p:ext uri="{BB962C8B-B14F-4D97-AF65-F5344CB8AC3E}">
        <p14:creationId xmlns:p14="http://schemas.microsoft.com/office/powerpoint/2010/main" val="711562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472178"/>
            <a:ext cx="8329613" cy="523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48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98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8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764" b="0">
                <a:solidFill>
                  <a:schemeClr val="bg1"/>
                </a:solidFill>
              </a:defRPr>
            </a:lvl1pPr>
            <a:lvl2pPr marL="249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4"/>
            <a:ext cx="4140200" cy="760868"/>
          </a:xfrm>
        </p:spPr>
        <p:txBody>
          <a:bodyPr/>
          <a:lstStyle>
            <a:lvl1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bg1"/>
                </a:solidFill>
              </a:defRPr>
            </a:lvl1pPr>
            <a:lvl2pPr marL="868" indent="0">
              <a:lnSpc>
                <a:spcPts val="929"/>
              </a:lnSpc>
              <a:spcBef>
                <a:spcPts val="0"/>
              </a:spcBef>
              <a:buFont typeface="Arial" panose="020B0604020202020204" pitchFamily="34" charset="0"/>
              <a:buNone/>
              <a:defRPr sz="656">
                <a:solidFill>
                  <a:schemeClr val="bg1"/>
                </a:solidFill>
              </a:defRPr>
            </a:lvl2pPr>
            <a:lvl3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bg1"/>
                </a:solidFill>
              </a:defRPr>
            </a:lvl3pPr>
            <a:lvl4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bg1"/>
                </a:solidFill>
              </a:defRPr>
            </a:lvl4pPr>
            <a:lvl5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56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3863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273">
                <a:solidFill>
                  <a:schemeClr val="bg1"/>
                </a:solidFill>
              </a:defRPr>
            </a:lvl1pPr>
          </a:lstStyle>
          <a:p>
            <a:pPr algn="r" defTabSz="453863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7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255"/>
              </a:lnSpc>
              <a:defRPr sz="1255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764" b="0">
                <a:solidFill>
                  <a:schemeClr val="accent4"/>
                </a:solidFill>
              </a:defRPr>
            </a:lvl1pPr>
            <a:lvl2pPr marL="249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7"/>
            <a:ext cx="8329614" cy="760868"/>
          </a:xfrm>
        </p:spPr>
        <p:txBody>
          <a:bodyPr/>
          <a:lstStyle>
            <a:lvl1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868" indent="0">
              <a:lnSpc>
                <a:spcPts val="929"/>
              </a:lnSpc>
              <a:spcBef>
                <a:spcPts val="0"/>
              </a:spcBef>
              <a:buFont typeface="Arial" panose="020B0604020202020204" pitchFamily="34" charset="0"/>
              <a:buNone/>
              <a:defRPr sz="656">
                <a:solidFill>
                  <a:schemeClr val="bg1"/>
                </a:solidFill>
              </a:defRPr>
            </a:lvl2pPr>
            <a:lvl3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bg1"/>
                </a:solidFill>
              </a:defRPr>
            </a:lvl4pPr>
            <a:lvl5pPr marL="868" indent="0">
              <a:lnSpc>
                <a:spcPts val="929"/>
              </a:lnSpc>
              <a:spcBef>
                <a:spcPts val="0"/>
              </a:spcBef>
              <a:buNone/>
              <a:defRPr sz="656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56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3863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8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273"/>
            </a:lvl1pPr>
          </a:lstStyle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1856"/>
              </a:lnSpc>
              <a:spcBef>
                <a:spcPts val="656"/>
              </a:spcBef>
              <a:buNone/>
              <a:defRPr lang="en-US" sz="1638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1966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1966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1966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1966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941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8329614" cy="3389313"/>
          </a:xfrm>
        </p:spPr>
        <p:txBody>
          <a:bodyPr/>
          <a:lstStyle>
            <a:lvl1pPr>
              <a:spcBef>
                <a:spcPts val="328"/>
              </a:spcBef>
              <a:spcAft>
                <a:spcPts val="0"/>
              </a:spcAft>
              <a:defRPr sz="764" b="0" baseline="0"/>
            </a:lvl1pPr>
            <a:lvl2pPr marL="93607" indent="-93607">
              <a:spcBef>
                <a:spcPts val="32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710"/>
            </a:lvl2pPr>
            <a:lvl3pPr marL="187214" indent="-93607">
              <a:spcBef>
                <a:spcPts val="328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656" baseline="0"/>
            </a:lvl3pPr>
            <a:lvl4pPr marL="281688" indent="-94474">
              <a:spcBef>
                <a:spcPts val="32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375295" indent="-93607">
              <a:spcBef>
                <a:spcPts val="328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4"/>
            <a:ext cx="8329614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4372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2"/>
            <a:ext cx="8329614" cy="298660"/>
          </a:xfrm>
        </p:spPr>
        <p:txBody>
          <a:bodyPr/>
          <a:lstStyle>
            <a:lvl1pPr>
              <a:lnSpc>
                <a:spcPts val="874"/>
              </a:lnSpc>
              <a:spcBef>
                <a:spcPts val="0"/>
              </a:spcBef>
              <a:defRPr sz="764" b="1" baseline="0"/>
            </a:lvl1pPr>
            <a:lvl2pPr marL="93607" indent="-93607">
              <a:spcBef>
                <a:spcPts val="183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710"/>
            </a:lvl2pPr>
            <a:lvl3pPr marL="187214" indent="-93607">
              <a:spcBef>
                <a:spcPts val="183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281688" indent="-94474">
              <a:spcBef>
                <a:spcPts val="183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375295" indent="-93607">
              <a:spcBef>
                <a:spcPts val="183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8" y="1528724"/>
            <a:ext cx="8347075" cy="3166203"/>
          </a:xfrm>
        </p:spPr>
        <p:txBody>
          <a:bodyPr/>
          <a:lstStyle>
            <a:lvl1pPr>
              <a:spcBef>
                <a:spcPts val="328"/>
              </a:spcBef>
              <a:defRPr sz="710"/>
            </a:lvl1pPr>
            <a:lvl2pPr>
              <a:spcBef>
                <a:spcPts val="328"/>
              </a:spcBef>
              <a:defRPr sz="710"/>
            </a:lvl2pPr>
            <a:lvl3pPr>
              <a:spcBef>
                <a:spcPts val="328"/>
              </a:spcBef>
              <a:defRPr sz="656"/>
            </a:lvl3pPr>
            <a:lvl4pPr>
              <a:spcBef>
                <a:spcPts val="328"/>
              </a:spcBef>
              <a:defRPr sz="601"/>
            </a:lvl4pPr>
            <a:lvl5pPr>
              <a:spcBef>
                <a:spcPts val="328"/>
              </a:spcBef>
              <a:defRPr sz="54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4"/>
            <a:ext cx="8329614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9422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328"/>
              </a:spcBef>
              <a:defRPr/>
            </a:lvl1pPr>
            <a:lvl2pPr>
              <a:spcBef>
                <a:spcPts val="328"/>
              </a:spcBef>
              <a:defRPr/>
            </a:lvl2pPr>
            <a:lvl3pPr>
              <a:spcBef>
                <a:spcPts val="328"/>
              </a:spcBef>
              <a:defRPr sz="656"/>
            </a:lvl3pPr>
            <a:lvl4pPr>
              <a:spcBef>
                <a:spcPts val="328"/>
              </a:spcBef>
              <a:defRPr/>
            </a:lvl4pPr>
            <a:lvl5pPr>
              <a:spcBef>
                <a:spcPts val="328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9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4" cy="450099"/>
          </a:xfrm>
        </p:spPr>
        <p:txBody>
          <a:bodyPr/>
          <a:lstStyle>
            <a:lvl1pPr marL="0" indent="0">
              <a:buNone/>
              <a:defRPr sz="683" baseline="0"/>
            </a:lvl1pPr>
            <a:lvl2pPr marL="0" indent="0">
              <a:buFont typeface="Arial" panose="020B0604020202020204" pitchFamily="34" charset="0"/>
              <a:buNone/>
              <a:defRPr sz="683"/>
            </a:lvl2pPr>
            <a:lvl3pPr marL="0" indent="0">
              <a:buNone/>
              <a:defRPr sz="683"/>
            </a:lvl3pPr>
            <a:lvl4pPr marL="0" indent="0">
              <a:buNone/>
              <a:defRPr sz="683"/>
            </a:lvl4pPr>
            <a:lvl5pPr marL="0" indent="0">
              <a:buNone/>
              <a:defRPr sz="683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90"/>
            <a:ext cx="8329614" cy="3216275"/>
          </a:xfrm>
        </p:spPr>
        <p:txBody>
          <a:bodyPr tIns="1097280"/>
          <a:lstStyle>
            <a:lvl1pPr marL="0" indent="0" algn="ctr">
              <a:buNone/>
              <a:defRPr sz="656" baseline="0"/>
            </a:lvl1pPr>
            <a:lvl2pPr marL="0" indent="0">
              <a:buFont typeface="Arial" panose="020B0604020202020204" pitchFamily="34" charset="0"/>
              <a:buNone/>
              <a:defRPr sz="656"/>
            </a:lvl2pPr>
            <a:lvl3pPr marL="0" indent="0">
              <a:buNone/>
              <a:defRPr sz="656"/>
            </a:lvl3pPr>
            <a:lvl4pPr marL="0" indent="0">
              <a:buNone/>
              <a:defRPr sz="656"/>
            </a:lvl4pPr>
            <a:lvl5pPr marL="0" indent="0">
              <a:buNone/>
              <a:defRPr sz="656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3"/>
            <a:ext cx="8329614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2818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4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328"/>
              </a:spcBef>
              <a:spcAft>
                <a:spcPts val="0"/>
              </a:spcAft>
              <a:defRPr sz="764" b="0"/>
            </a:lvl1pPr>
            <a:lvl2pPr>
              <a:spcBef>
                <a:spcPts val="328"/>
              </a:spcBef>
              <a:spcAft>
                <a:spcPts val="0"/>
              </a:spcAft>
              <a:defRPr sz="710" baseline="0"/>
            </a:lvl2pPr>
            <a:lvl3pPr>
              <a:spcBef>
                <a:spcPts val="328"/>
              </a:spcBef>
              <a:spcAft>
                <a:spcPts val="0"/>
              </a:spcAft>
              <a:buClr>
                <a:srgbClr val="3086AB"/>
              </a:buClr>
              <a:defRPr sz="656"/>
            </a:lvl3pPr>
            <a:lvl4pPr marL="281687" indent="-93607">
              <a:spcBef>
                <a:spcPts val="32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28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4"/>
            <a:ext cx="8329614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6119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28"/>
              </a:spcBef>
              <a:spcAft>
                <a:spcPts val="0"/>
              </a:spcAft>
              <a:buClr>
                <a:srgbClr val="2F85AA"/>
              </a:buClr>
              <a:defRPr sz="764" b="0" baseline="0"/>
            </a:lvl1pPr>
            <a:lvl2pPr>
              <a:spcBef>
                <a:spcPts val="328"/>
              </a:spcBef>
              <a:spcAft>
                <a:spcPts val="0"/>
              </a:spcAft>
              <a:defRPr sz="710" baseline="0"/>
            </a:lvl2pPr>
            <a:lvl3pPr>
              <a:spcBef>
                <a:spcPts val="328"/>
              </a:spcBef>
              <a:spcAft>
                <a:spcPts val="0"/>
              </a:spcAft>
              <a:buClr>
                <a:srgbClr val="3086AB"/>
              </a:buClr>
              <a:defRPr sz="656" baseline="0"/>
            </a:lvl3pPr>
            <a:lvl4pPr marL="281687" indent="-93607">
              <a:spcBef>
                <a:spcPts val="32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374427" indent="-93607">
              <a:spcBef>
                <a:spcPts val="328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3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4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1049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28"/>
              </a:spcBef>
              <a:spcAft>
                <a:spcPts val="0"/>
              </a:spcAft>
              <a:buClr>
                <a:srgbClr val="2F85AA"/>
              </a:buClr>
              <a:defRPr sz="764" b="0" baseline="0"/>
            </a:lvl1pPr>
            <a:lvl2pPr>
              <a:spcBef>
                <a:spcPts val="328"/>
              </a:spcBef>
              <a:spcAft>
                <a:spcPts val="0"/>
              </a:spcAft>
              <a:defRPr sz="710" baseline="0"/>
            </a:lvl2pPr>
            <a:lvl3pPr>
              <a:spcBef>
                <a:spcPts val="328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281687" indent="-93607">
              <a:spcBef>
                <a:spcPts val="328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374427" indent="-93607">
              <a:spcBef>
                <a:spcPts val="328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3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1686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1335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266536" y="258393"/>
            <a:ext cx="184731" cy="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125"/>
          </a:p>
        </p:txBody>
      </p:sp>
      <p:pic>
        <p:nvPicPr>
          <p:cNvPr id="5" name="Picture 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312446"/>
            <a:ext cx="1752600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5"/>
          <p:cNvSpPr>
            <a:spLocks noChangeArrowheads="1"/>
          </p:cNvSpPr>
          <p:nvPr/>
        </p:nvSpPr>
        <p:spPr bwMode="auto">
          <a:xfrm>
            <a:off x="0" y="1600202"/>
            <a:ext cx="838200" cy="108347"/>
          </a:xfrm>
          <a:prstGeom prst="roundRect">
            <a:avLst>
              <a:gd name="adj" fmla="val 0"/>
            </a:avLst>
          </a:prstGeom>
          <a:solidFill>
            <a:srgbClr val="F002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125"/>
          </a:p>
        </p:txBody>
      </p:sp>
      <p:sp>
        <p:nvSpPr>
          <p:cNvPr id="7" name="AutoShape 76"/>
          <p:cNvSpPr>
            <a:spLocks noChangeArrowheads="1"/>
          </p:cNvSpPr>
          <p:nvPr/>
        </p:nvSpPr>
        <p:spPr bwMode="auto">
          <a:xfrm>
            <a:off x="1930401" y="1601391"/>
            <a:ext cx="6604000" cy="108347"/>
          </a:xfrm>
          <a:prstGeom prst="roundRect">
            <a:avLst>
              <a:gd name="adj" fmla="val 50000"/>
            </a:avLst>
          </a:prstGeom>
          <a:solidFill>
            <a:srgbClr val="C2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125"/>
          </a:p>
        </p:txBody>
      </p:sp>
      <p:sp>
        <p:nvSpPr>
          <p:cNvPr id="8" name="AutoShape 77"/>
          <p:cNvSpPr>
            <a:spLocks noChangeArrowheads="1"/>
          </p:cNvSpPr>
          <p:nvPr/>
        </p:nvSpPr>
        <p:spPr bwMode="auto">
          <a:xfrm>
            <a:off x="685800" y="1600200"/>
            <a:ext cx="2362200" cy="109538"/>
          </a:xfrm>
          <a:prstGeom prst="roundRect">
            <a:avLst>
              <a:gd name="adj" fmla="val 50000"/>
            </a:avLst>
          </a:prstGeom>
          <a:solidFill>
            <a:srgbClr val="1300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ctr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endParaRPr lang="en-US" altLang="en-US" sz="450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1" y="4699397"/>
            <a:ext cx="48260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19140" y="571500"/>
            <a:ext cx="7737475" cy="904875"/>
          </a:xfrm>
        </p:spPr>
        <p:txBody>
          <a:bodyPr wrap="square" anchor="b"/>
          <a:lstStyle>
            <a:lvl1pPr>
              <a:lnSpc>
                <a:spcPts val="2700"/>
              </a:lnSpc>
              <a:defRPr sz="1575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1809750"/>
            <a:ext cx="5105400" cy="8001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224018"/>
      </p:ext>
    </p:extLst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134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5143500"/>
          </a:xfrm>
        </p:spPr>
        <p:txBody>
          <a:bodyPr lIns="4754880" tIns="1920240" rtlCol="0"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6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5126" y="4056063"/>
            <a:ext cx="4140200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365125" y="3493294"/>
            <a:ext cx="4140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5816600" y="4895851"/>
            <a:ext cx="2895600" cy="155972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7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411152288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6216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65126" y="3220641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4" y="0"/>
            <a:ext cx="1646237" cy="1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725"/>
              </a:lnSpc>
              <a:defRPr sz="1725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127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accent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5127" y="4059937"/>
            <a:ext cx="8329613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365126" y="3493294"/>
            <a:ext cx="8347075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5816600" y="4895851"/>
            <a:ext cx="2895600" cy="155972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375"/>
            </a:lvl1pPr>
          </a:lstStyle>
          <a:p>
            <a:pPr>
              <a:defRPr/>
            </a:pPr>
            <a:r>
              <a:rPr lang="en-US"/>
              <a:t>© 2014 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1753908605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2550"/>
              </a:lnSpc>
              <a:spcBef>
                <a:spcPts val="900"/>
              </a:spcBef>
              <a:buNone/>
              <a:defRPr lang="en-US" sz="225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27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321612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6" y="1289051"/>
            <a:ext cx="8329613" cy="338931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8" indent="-128588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75" indent="-128588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54" indent="-12977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41" indent="-128588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F75B5E1-0644-443A-9982-100F751CF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250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6" y="1139721"/>
            <a:ext cx="8329613" cy="29866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050" b="1" baseline="0"/>
            </a:lvl1pPr>
            <a:lvl2pPr marL="128588" indent="-128588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75" indent="-128588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54" indent="-129779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41" indent="-128588">
              <a:spcBef>
                <a:spcPts val="252"/>
              </a:spcBef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450"/>
              </a:spcBef>
              <a:defRPr sz="975"/>
            </a:lvl1pPr>
            <a:lvl2pPr>
              <a:spcBef>
                <a:spcPts val="450"/>
              </a:spcBef>
              <a:defRPr sz="975"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 sz="825"/>
            </a:lvl4pPr>
            <a:lvl5pPr>
              <a:spcBef>
                <a:spcPts val="450"/>
              </a:spcBef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FD05672-8CF7-43E7-9AC8-1A612B249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34117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7873521-C82D-416A-BB4C-E15D2ECEFF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1169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5127" y="871711"/>
            <a:ext cx="8329613" cy="450099"/>
          </a:xfrm>
        </p:spPr>
        <p:txBody>
          <a:bodyPr/>
          <a:lstStyle>
            <a:lvl1pPr marL="0" indent="0">
              <a:buNone/>
              <a:defRPr sz="938" baseline="0"/>
            </a:lvl1pPr>
            <a:lvl2pPr marL="0" indent="0">
              <a:buFont typeface="Arial" panose="020B0604020202020204" pitchFamily="34" charset="0"/>
              <a:buNone/>
              <a:defRPr sz="938"/>
            </a:lvl2pPr>
            <a:lvl3pPr marL="0" indent="0">
              <a:buNone/>
              <a:defRPr sz="938"/>
            </a:lvl3pPr>
            <a:lvl4pPr marL="0" indent="0">
              <a:buNone/>
              <a:defRPr sz="938"/>
            </a:lvl4pPr>
            <a:lvl5pPr marL="0" indent="0">
              <a:buNone/>
              <a:defRPr sz="93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365126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900" baseline="0"/>
            </a:lvl1pPr>
            <a:lvl2pPr marL="0" indent="0">
              <a:buFont typeface="Arial" panose="020B0604020202020204" pitchFamily="34" charset="0"/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6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7A9FA0A-1DD0-4B06-A73C-1F069A874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56195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sz="90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45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88129FD-E8BA-43B6-AE12-3A289AF9B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6558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EB13481-6469-4DC1-A92A-11B27590C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1773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46664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3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35250"/>
            <a:ext cx="1825832" cy="2508250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58829" y="2635250"/>
            <a:ext cx="3585172" cy="2508250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65538" y="0"/>
            <a:ext cx="5478462" cy="254203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9779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8084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4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325140" y="0"/>
            <a:ext cx="1818861" cy="254203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665540" y="0"/>
            <a:ext cx="3599965" cy="254203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9" y="2601468"/>
            <a:ext cx="1825832" cy="254203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560945" y="2601468"/>
            <a:ext cx="3583057" cy="254203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151795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5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1"/>
            <a:ext cx="1783080" cy="2551113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9" y="1"/>
            <a:ext cx="3629785" cy="2551113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9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4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0287621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7360920" y="1"/>
            <a:ext cx="1783080" cy="1704561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665539" y="1"/>
            <a:ext cx="3629785" cy="3096039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360920" y="1764195"/>
            <a:ext cx="1783080" cy="1331845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3155673"/>
            <a:ext cx="1783080" cy="199001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3155675"/>
            <a:ext cx="1783080" cy="199001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3153489"/>
            <a:ext cx="1783080" cy="1990012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805396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6 Image Grid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450"/>
              </a:spcBef>
              <a:spcAft>
                <a:spcPts val="0"/>
              </a:spcAft>
              <a:defRPr sz="975" baseline="0"/>
            </a:lvl2pPr>
            <a:lvl3pPr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53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50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48463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513229" y="2611439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65538" y="2611439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60920" y="2609254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5513229" y="2186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665538" y="2186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60920" y="1"/>
            <a:ext cx="1783080" cy="2534247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7868533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6" y="3687418"/>
            <a:ext cx="8329613" cy="100523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8" indent="-128588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75" indent="-128588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54" indent="-129779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41" indent="-128588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7188" y="1198564"/>
            <a:ext cx="8355012" cy="2369585"/>
          </a:xfrm>
        </p:spPr>
        <p:txBody>
          <a:bodyPr tIns="822960" rtlCol="0">
            <a:noAutofit/>
          </a:bodyPr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E49613-A413-4D94-B8AE-9005199D0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65592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lIns="182880" tIns="1828800" rtlCol="0">
            <a:noAutofit/>
          </a:bodyPr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7574110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126" y="1128091"/>
            <a:ext cx="8329613" cy="383742"/>
          </a:xfrm>
        </p:spPr>
        <p:txBody>
          <a:bodyPr/>
          <a:lstStyle>
            <a:lvl1pPr>
              <a:spcBef>
                <a:spcPts val="450"/>
              </a:spcBef>
              <a:defRPr sz="1050" b="0" baseline="0"/>
            </a:lvl1pPr>
            <a:lvl2pPr marL="128588" indent="-128588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75" indent="-128588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54" indent="-129779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41" indent="-128588">
              <a:spcBef>
                <a:spcPts val="252"/>
              </a:spcBef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90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40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90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7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5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5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5" y="1575140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90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40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90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7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5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5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5" y="267474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90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40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90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7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5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5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5" y="3774358"/>
            <a:ext cx="908565" cy="908565"/>
          </a:xfrm>
          <a:noFill/>
        </p:spPr>
        <p:txBody>
          <a:bodyPr rtlCol="0">
            <a:noAutofit/>
          </a:bodyPr>
          <a:lstStyle>
            <a:lvl1pPr algn="l">
              <a:defRPr sz="6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40D12A5-FF0D-49DB-8A17-FAFD46221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6976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788238" y="1945526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788238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624321" y="1945526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4624321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446809" y="1945526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7446809" y="3513975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F8199B-192E-49BB-9CB6-EBDC647B5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28586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57188" y="3299829"/>
            <a:ext cx="8355012" cy="1464260"/>
          </a:xfrm>
        </p:spPr>
        <p:txBody>
          <a:bodyPr/>
          <a:lstStyle>
            <a:lvl1pPr marL="0" indent="0">
              <a:spcBef>
                <a:spcPts val="450"/>
              </a:spcBef>
              <a:buNone/>
              <a:defRPr sz="105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357188" y="2946461"/>
            <a:ext cx="8355012" cy="3493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967779" y="1287588"/>
            <a:ext cx="2742652" cy="1563563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3166345" y="1292810"/>
            <a:ext cx="2739888" cy="1558341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65410" y="1290435"/>
            <a:ext cx="2740475" cy="1560716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30ED3D8-E3E0-4A30-80B2-C77B41300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113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57188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8" indent="-128588">
              <a:spcBef>
                <a:spcPts val="45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750" baseline="0"/>
            </a:lvl2pPr>
            <a:lvl3pPr marL="255985" indent="-128588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00038" algn="l"/>
              </a:tabLst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363814" y="1142094"/>
            <a:ext cx="8355012" cy="46804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5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48463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 rtlCol="0">
            <a:noAutofit/>
          </a:bodyPr>
          <a:lstStyle>
            <a:lvl1pPr marL="0" indent="0" algn="ctr">
              <a:buNone/>
              <a:defRPr sz="675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2510191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8" indent="-128588">
              <a:spcBef>
                <a:spcPts val="450"/>
              </a:spcBef>
              <a:buFont typeface="Wingdings" panose="05000000000000000000" pitchFamily="2" charset="2"/>
              <a:buChar char="§"/>
              <a:defRPr sz="750" baseline="0"/>
            </a:lvl2pPr>
            <a:lvl3pPr marL="255985" indent="-128588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4663194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8" indent="-128588">
              <a:spcBef>
                <a:spcPts val="450"/>
              </a:spcBef>
              <a:buFont typeface="Wingdings" panose="05000000000000000000" pitchFamily="2" charset="2"/>
              <a:buChar char="§"/>
              <a:defRPr sz="750" baseline="0"/>
            </a:lvl2pPr>
            <a:lvl3pPr marL="255985" indent="-128588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6841681" y="3378252"/>
            <a:ext cx="1856232" cy="130293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8" indent="-128588">
              <a:spcBef>
                <a:spcPts val="450"/>
              </a:spcBef>
              <a:buFont typeface="Wingdings" panose="05000000000000000000" pitchFamily="2" charset="2"/>
              <a:buChar char="§"/>
              <a:defRPr sz="750" baseline="0"/>
            </a:lvl2pPr>
            <a:lvl3pPr marL="255985" indent="-128588">
              <a:spcBef>
                <a:spcPts val="450"/>
              </a:spcBef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F515B1-576C-4369-9333-49B810F2F0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9517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7060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720524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396" tIns="34199" rIns="68396" bIns="34199" anchor="ctr"/>
          <a:lstStyle/>
          <a:p>
            <a:pPr algn="ctr" defTabSz="6837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25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93" y="416765"/>
            <a:ext cx="7983537" cy="415498"/>
          </a:xfrm>
        </p:spPr>
        <p:txBody>
          <a:bodyPr/>
          <a:lstStyle>
            <a:lvl1pPr>
              <a:lnSpc>
                <a:spcPct val="75000"/>
              </a:lnSpc>
              <a:defRPr sz="27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554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3639" y="4806554"/>
            <a:ext cx="2306637" cy="273844"/>
          </a:xfrm>
        </p:spPr>
        <p:txBody>
          <a:bodyPr lIns="91198" tIns="45600" rIns="91198" bIns="4560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Bill &amp; Melinda Gates Foundation|Confidential Materials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701" y="4808935"/>
            <a:ext cx="384175" cy="273844"/>
          </a:xfrm>
        </p:spPr>
        <p:txBody>
          <a:bodyPr lIns="91198" tIns="45600" rIns="91198" bIns="4560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58E8945-A4CB-4C28-8110-E07BF9FD9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344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9452A"/>
                </a:solidFill>
                <a:latin typeface="Arial"/>
              </a:defRPr>
            </a:lvl1pPr>
          </a:lstStyle>
          <a:p>
            <a:pPr>
              <a:defRPr/>
            </a:pPr>
            <a:fld id="{790E0B26-2DF0-4707-BEE0-EE2CEF40A5B1}" type="datetimeFigureOut">
              <a:rPr lang="en-US"/>
              <a:pPr>
                <a:defRPr/>
              </a:pPr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209C511-1E2D-4A98-B5F8-C6FAFB140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8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8657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6" name="Rectangle 152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 descr="Gates-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28576"/>
            <a:ext cx="1250950" cy="125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5127" y="4059937"/>
            <a:ext cx="8329613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65125" y="1864705"/>
            <a:ext cx="8347074" cy="711809"/>
          </a:xfrm>
        </p:spPr>
        <p:txBody>
          <a:bodyPr rtlCol="0" anchor="ctr">
            <a:noAutofit/>
          </a:bodyPr>
          <a:lstStyle>
            <a:lvl1pPr algn="l" defTabSz="685800" rtl="0" eaLnBrk="1" latinLnBrk="0" hangingPunct="1">
              <a:lnSpc>
                <a:spcPts val="1725"/>
              </a:lnSpc>
              <a:spcBef>
                <a:spcPct val="0"/>
              </a:spcBef>
              <a:buNone/>
              <a:defRPr lang="en-US" sz="1725" b="0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685800" rtl="0" eaLnBrk="1" latinLnBrk="0" hangingPunct="1">
              <a:lnSpc>
                <a:spcPts val="1725"/>
              </a:lnSpc>
              <a:spcBef>
                <a:spcPct val="0"/>
              </a:spcBef>
              <a:buNone/>
              <a:defRPr lang="en-US" sz="1725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 algn="l" defTabSz="685800" rtl="0" eaLnBrk="1" latinLnBrk="0" hangingPunct="1">
              <a:lnSpc>
                <a:spcPts val="1725"/>
              </a:lnSpc>
              <a:spcBef>
                <a:spcPct val="0"/>
              </a:spcBef>
              <a:buNone/>
              <a:defRPr lang="en-US" sz="1725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 algn="l" defTabSz="685800" rtl="0" eaLnBrk="1" latinLnBrk="0" hangingPunct="1">
              <a:lnSpc>
                <a:spcPts val="1725"/>
              </a:lnSpc>
              <a:spcBef>
                <a:spcPct val="0"/>
              </a:spcBef>
              <a:buNone/>
              <a:defRPr lang="en-US" sz="1725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 algn="l" defTabSz="685800" rtl="0" eaLnBrk="1" latinLnBrk="0" hangingPunct="1">
              <a:lnSpc>
                <a:spcPts val="1725"/>
              </a:lnSpc>
              <a:spcBef>
                <a:spcPct val="0"/>
              </a:spcBef>
              <a:buNone/>
              <a:defRPr lang="en-US" sz="1725" b="0" kern="1200" cap="all" baseline="0" dirty="0" smtClean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65127" y="2626207"/>
            <a:ext cx="8347075" cy="440163"/>
          </a:xfrm>
        </p:spPr>
        <p:txBody>
          <a:bodyPr rtlCol="0" anchor="ctr">
            <a:normAutofit/>
          </a:bodyPr>
          <a:lstStyle>
            <a:lvl1pPr marL="0" indent="0" algn="l" defTabSz="66675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050" b="0" baseline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66675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05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66675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05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66675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050" b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666750" rtl="0" eaLnBrk="1" fontAlgn="base" hangingPunct="1">
              <a:spcBef>
                <a:spcPts val="0"/>
              </a:spcBef>
              <a:spcAft>
                <a:spcPct val="0"/>
              </a:spcAft>
              <a:buNone/>
              <a:defRPr lang="en-US" sz="105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65127" y="3493008"/>
            <a:ext cx="8347075" cy="274636"/>
          </a:xfrm>
        </p:spPr>
        <p:txBody>
          <a:bodyPr rtlCol="0" anchor="ctr"/>
          <a:lstStyle>
            <a:lvl1pPr algn="l" rtl="0" fontAlgn="base">
              <a:defRPr lang="en-US" sz="900" b="0" kern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590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8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7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4"/>
            <a:ext cx="4140200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10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375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6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725"/>
              </a:lnSpc>
              <a:defRPr sz="1725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accent4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7"/>
            <a:ext cx="8329613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10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375"/>
            </a:lvl1pPr>
          </a:lstStyle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71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2550"/>
              </a:lnSpc>
              <a:spcBef>
                <a:spcPts val="900"/>
              </a:spcBef>
              <a:buNone/>
              <a:defRPr lang="en-US" sz="225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27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525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8329613" cy="3389313"/>
          </a:xfrm>
        </p:spPr>
        <p:txBody>
          <a:bodyPr/>
          <a:lstStyle>
            <a:lvl1pPr>
              <a:spcBef>
                <a:spcPts val="450"/>
              </a:spcBef>
              <a:spcAft>
                <a:spcPts val="0"/>
              </a:spcAft>
              <a:defRPr sz="1050" b="0" baseline="0"/>
            </a:lvl1pPr>
            <a:lvl2pPr marL="128585" indent="-128585">
              <a:spcBef>
                <a:spcPts val="45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45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900" baseline="0"/>
            </a:lvl3pPr>
            <a:lvl4pPr marL="386944" indent="-129776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45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837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39721"/>
            <a:ext cx="8329613" cy="298660"/>
          </a:xfrm>
        </p:spPr>
        <p:txBody>
          <a:bodyPr/>
          <a:lstStyle>
            <a:lvl1pPr>
              <a:lnSpc>
                <a:spcPts val="1200"/>
              </a:lnSpc>
              <a:spcBef>
                <a:spcPts val="0"/>
              </a:spcBef>
              <a:defRPr sz="1050" b="1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450"/>
              </a:spcBef>
              <a:defRPr sz="975"/>
            </a:lvl1pPr>
            <a:lvl2pPr>
              <a:spcBef>
                <a:spcPts val="450"/>
              </a:spcBef>
              <a:defRPr sz="975"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 sz="825"/>
            </a:lvl4pPr>
            <a:lvl5pPr>
              <a:spcBef>
                <a:spcPts val="450"/>
              </a:spcBef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3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83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2" cy="4151592"/>
          </a:xfrm>
        </p:spPr>
        <p:txBody>
          <a:bodyPr/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 sz="900"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9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36512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500" kern="1200" spc="20" baseline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5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48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072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7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42" r:id="rId17"/>
    <p:sldLayoutId id="2147483824" r:id="rId18"/>
    <p:sldLayoutId id="2147483825" r:id="rId19"/>
    <p:sldLayoutId id="2147483843" r:id="rId20"/>
    <p:sldLayoutId id="2147483844" r:id="rId21"/>
    <p:sldLayoutId id="214748387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090" y="347536"/>
            <a:ext cx="7983537" cy="3739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90" y="1178578"/>
            <a:ext cx="7983537" cy="3369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48"/>
            <a:ext cx="2133600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pPr defTabSz="68398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82" y="4807466"/>
            <a:ext cx="2306211" cy="273844"/>
          </a:xfrm>
          <a:prstGeom prst="rect">
            <a:avLst/>
          </a:prstGeom>
          <a:noFill/>
        </p:spPr>
        <p:txBody>
          <a:bodyPr vert="horz" lIns="91198" tIns="45600" rIns="91198" bIns="4560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pPr defTabSz="683986"/>
            <a:r>
              <a:rPr lang="en-US">
                <a:solidFill>
                  <a:srgbClr val="FFFFFF"/>
                </a:solidFill>
              </a:rPr>
              <a:t>Bill &amp; Melinda Gates Foundation|Confidential Materials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4809050"/>
            <a:ext cx="384048" cy="273844"/>
          </a:xfrm>
          <a:prstGeom prst="rect">
            <a:avLst/>
          </a:prstGeom>
        </p:spPr>
        <p:txBody>
          <a:bodyPr vert="horz" lIns="91198" tIns="45600" rIns="91198" bIns="4560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defTabSz="683986"/>
            <a:fld id="{6FE27C41-116F-4622-B250-F19A9812A205}" type="slidenum">
              <a:rPr lang="en-US" smtClean="0">
                <a:solidFill>
                  <a:srgbClr val="FFFFFF"/>
                </a:solidFill>
              </a:rPr>
              <a:pPr defTabSz="683986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3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</p:sldLayoutIdLst>
  <p:transition>
    <p:fade/>
  </p:transition>
  <p:hf hdr="0" dt="0"/>
  <p:txStyles>
    <p:titleStyle>
      <a:lvl1pPr algn="l" defTabSz="683957" rtl="0" eaLnBrk="1" latinLnBrk="0" hangingPunct="1">
        <a:lnSpc>
          <a:spcPct val="90000"/>
        </a:lnSpc>
        <a:spcBef>
          <a:spcPct val="0"/>
        </a:spcBef>
        <a:buNone/>
        <a:defRPr lang="en-US" sz="27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170993" indent="-170993" algn="l" defTabSz="683957" rtl="0" eaLnBrk="1" latinLnBrk="0" hangingPunct="1">
        <a:lnSpc>
          <a:spcPts val="195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41991" indent="-170993" algn="l" defTabSz="683957" rtl="0" eaLnBrk="1" latinLnBrk="0" hangingPunct="1">
        <a:lnSpc>
          <a:spcPts val="1800"/>
        </a:lnSpc>
        <a:spcBef>
          <a:spcPts val="0"/>
        </a:spcBef>
        <a:spcAft>
          <a:spcPts val="300"/>
        </a:spcAft>
        <a:buClr>
          <a:schemeClr val="accent2"/>
        </a:buClr>
        <a:buSzPct val="125000"/>
        <a:buFont typeface="Arial" pitchFamily="34" charset="0"/>
        <a:buChar char="•"/>
        <a:defRPr sz="15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10615" indent="-168622" algn="l" defTabSz="683957" rtl="0" eaLnBrk="1" latinLnBrk="0" hangingPunct="1">
        <a:lnSpc>
          <a:spcPts val="1875"/>
        </a:lnSpc>
        <a:spcBef>
          <a:spcPts val="0"/>
        </a:spcBef>
        <a:spcAft>
          <a:spcPts val="300"/>
        </a:spcAft>
        <a:buClr>
          <a:schemeClr val="accent2"/>
        </a:buClr>
        <a:buSzPct val="90000"/>
        <a:buFont typeface="Arial" pitchFamily="34" charset="0"/>
        <a:buChar char="−"/>
        <a:defRPr sz="135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98487" indent="-123497" algn="l" defTabSz="683957" rtl="0" eaLnBrk="1" latinLnBrk="0" hangingPunct="1">
        <a:lnSpc>
          <a:spcPts val="165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731484" indent="-132998" algn="l" defTabSz="683957" rtl="0" eaLnBrk="1" latinLnBrk="0" hangingPunct="1">
        <a:lnSpc>
          <a:spcPts val="15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05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880884" indent="-170988" algn="l" defTabSz="6839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862" indent="-170988" algn="l" defTabSz="6839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841" indent="-170988" algn="l" defTabSz="6839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821" indent="-170988" algn="l" defTabSz="6839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1977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3957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5938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7915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09894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1873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3851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5830" algn="l" defTabSz="6839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072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5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4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3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8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328" spc="11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453863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8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328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3863"/>
            <a:fld id="{D3F7C509-FEEF-45D3-B896-7C07814C0C13}" type="slidenum">
              <a:rPr lang="en-US" smtClean="0">
                <a:solidFill>
                  <a:srgbClr val="000000"/>
                </a:solidFill>
              </a:rPr>
              <a:pPr defTabSz="45386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2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99236" rtl="0" eaLnBrk="1" latinLnBrk="0" hangingPunct="1">
        <a:lnSpc>
          <a:spcPts val="1255"/>
        </a:lnSpc>
        <a:spcBef>
          <a:spcPct val="0"/>
        </a:spcBef>
        <a:buNone/>
        <a:defRPr sz="1255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499236" rtl="0" eaLnBrk="1" latinLnBrk="0" hangingPunct="1">
        <a:spcBef>
          <a:spcPts val="328"/>
        </a:spcBef>
        <a:buClr>
          <a:srgbClr val="2F85AA"/>
        </a:buClr>
        <a:buFont typeface="Wingdings" pitchFamily="2" charset="2"/>
        <a:buNone/>
        <a:defRPr sz="764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99674" indent="-99674" algn="l" defTabSz="499236" rtl="0" eaLnBrk="1" latinLnBrk="0" hangingPunct="1">
        <a:spcBef>
          <a:spcPts val="328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71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188081" indent="-81473" algn="l" defTabSz="499236" rtl="0" eaLnBrk="1" latinLnBrk="0" hangingPunct="1">
        <a:spcBef>
          <a:spcPts val="328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218416" algn="l"/>
        </a:tabLst>
        <a:defRPr sz="656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280820" indent="-93607" algn="l" defTabSz="499236" rtl="0" eaLnBrk="1" latinLnBrk="0" hangingPunct="1">
        <a:spcBef>
          <a:spcPts val="328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601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374427" indent="-93607" algn="l" defTabSz="499236" rtl="0" eaLnBrk="1" latinLnBrk="0" hangingPunct="1">
        <a:spcBef>
          <a:spcPts val="328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601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372900" indent="-124809" algn="l" defTabSz="499236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22518" indent="-124809" algn="l" defTabSz="499236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872137" indent="-124809" algn="l" defTabSz="499236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121754" indent="-124809" algn="l" defTabSz="499236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1pPr>
      <a:lvl2pPr marL="249619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2pPr>
      <a:lvl3pPr marL="499236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3pPr>
      <a:lvl4pPr marL="748854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4pPr>
      <a:lvl5pPr marL="998473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5pPr>
      <a:lvl6pPr marL="1248090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6pPr>
      <a:lvl7pPr marL="1497709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7pPr>
      <a:lvl8pPr marL="1747327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8pPr>
      <a:lvl9pPr marL="1996945" algn="l" defTabSz="499236" rtl="0" eaLnBrk="1" latinLnBrk="0" hangingPunct="1">
        <a:defRPr sz="9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6014" y="531019"/>
            <a:ext cx="5049837" cy="41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02444"/>
            <a:ext cx="201613" cy="2012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2925" y="4895851"/>
            <a:ext cx="2895600" cy="1559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50" spc="15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0113" y="4895851"/>
            <a:ext cx="188912" cy="15478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F907D9-4E8D-49EB-AEB7-BAF35F949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6" y="4849416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1013"/>
            <a:ext cx="3170238" cy="6465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  <p:sldLayoutId id="2147483936" r:id="rId18"/>
    <p:sldLayoutId id="2147483937" r:id="rId19"/>
    <p:sldLayoutId id="2147483938" r:id="rId20"/>
    <p:sldLayoutId id="2147483939" r:id="rId21"/>
    <p:sldLayoutId id="2147483940" r:id="rId22"/>
    <p:sldLayoutId id="2147483941" r:id="rId23"/>
    <p:sldLayoutId id="2147483942" r:id="rId24"/>
    <p:sldLayoutId id="2147483943" r:id="rId25"/>
  </p:sldLayoutIdLst>
  <p:transition spd="med">
    <p:fade/>
  </p:transition>
  <p:hf hdr="0" dt="0"/>
  <p:txStyles>
    <p:titleStyle>
      <a:lvl1pPr algn="l" rtl="0" eaLnBrk="0" fontAlgn="base" hangingPunct="0">
        <a:lnSpc>
          <a:spcPts val="1725"/>
        </a:lnSpc>
        <a:spcBef>
          <a:spcPct val="0"/>
        </a:spcBef>
        <a:spcAft>
          <a:spcPct val="0"/>
        </a:spcAft>
        <a:defRPr sz="1725" kern="1200" cap="all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rtl="0" fontAlgn="base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rtl="0" fontAlgn="base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rtl="0" fontAlgn="base">
        <a:lnSpc>
          <a:spcPts val="1725"/>
        </a:lnSpc>
        <a:spcBef>
          <a:spcPct val="0"/>
        </a:spcBef>
        <a:spcAft>
          <a:spcPct val="0"/>
        </a:spcAft>
        <a:defRPr sz="1725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ts val="450"/>
        </a:spcBef>
        <a:spcAft>
          <a:spcPct val="0"/>
        </a:spcAft>
        <a:buClr>
          <a:srgbClr val="2F85AA"/>
        </a:buClr>
        <a:buFont typeface="Wingdings" panose="05000000000000000000" pitchFamily="2" charset="2"/>
        <a:defRPr sz="105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136922" indent="-136922" algn="l" rtl="0" eaLnBrk="0" fontAlgn="base" hangingPunct="0">
        <a:spcBef>
          <a:spcPts val="450"/>
        </a:spcBef>
        <a:spcAft>
          <a:spcPct val="0"/>
        </a:spcAft>
        <a:buClr>
          <a:srgbClr val="5393AB"/>
        </a:buClr>
        <a:buFont typeface="Wingdings" panose="05000000000000000000" pitchFamily="2" charset="2"/>
        <a:buChar char="§"/>
        <a:defRPr sz="975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258366" indent="-111919" algn="l" rtl="0" eaLnBrk="0" fontAlgn="base" hangingPunct="0">
        <a:spcBef>
          <a:spcPts val="450"/>
        </a:spcBef>
        <a:spcAft>
          <a:spcPct val="0"/>
        </a:spcAft>
        <a:buClr>
          <a:srgbClr val="5393AB"/>
        </a:buClr>
        <a:buFont typeface="Arial" panose="020B0604020202020204" pitchFamily="34" charset="0"/>
        <a:buChar char="•"/>
        <a:tabLst>
          <a:tab pos="300038" algn="l"/>
        </a:tabLst>
        <a:defRPr sz="9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385763" indent="-128588" algn="l" rtl="0" eaLnBrk="0" fontAlgn="base" hangingPunct="0">
        <a:spcBef>
          <a:spcPts val="450"/>
        </a:spcBef>
        <a:spcAft>
          <a:spcPct val="0"/>
        </a:spcAft>
        <a:buClr>
          <a:srgbClr val="5393AB"/>
        </a:buClr>
        <a:buFont typeface="Arial" panose="020B0604020202020204" pitchFamily="34" charset="0"/>
        <a:buChar char="-"/>
        <a:defRPr sz="825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514350" indent="-128588" algn="l" rtl="0" eaLnBrk="0" fontAlgn="base" hangingPunct="0">
        <a:spcBef>
          <a:spcPts val="450"/>
        </a:spcBef>
        <a:spcAft>
          <a:spcPct val="0"/>
        </a:spcAft>
        <a:buClr>
          <a:srgbClr val="5393AB"/>
        </a:buClr>
        <a:buSzPct val="100000"/>
        <a:buFont typeface="Arial" panose="020B0604020202020204" pitchFamily="34" charset="0"/>
        <a:buChar char="◦"/>
        <a:defRPr sz="825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4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 spc="15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7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45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2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8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4" rtl="0" eaLnBrk="1" latinLnBrk="0" hangingPunct="1">
        <a:lnSpc>
          <a:spcPts val="1725"/>
        </a:lnSpc>
        <a:spcBef>
          <a:spcPct val="0"/>
        </a:spcBef>
        <a:buNone/>
        <a:defRPr sz="1725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784" rtl="0" eaLnBrk="1" latinLnBrk="0" hangingPunct="1">
        <a:spcBef>
          <a:spcPts val="450"/>
        </a:spcBef>
        <a:buClr>
          <a:srgbClr val="2F85AA"/>
        </a:buClr>
        <a:buFont typeface="Wingdings" pitchFamily="2" charset="2"/>
        <a:buNone/>
        <a:defRPr sz="105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36919" indent="-136919" algn="l" defTabSz="685784" rtl="0" eaLnBrk="1" latinLnBrk="0" hangingPunct="1">
        <a:spcBef>
          <a:spcPts val="45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97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258360" indent="-111917" algn="l" defTabSz="685784" rtl="0" eaLnBrk="1" latinLnBrk="0" hangingPunct="1">
        <a:spcBef>
          <a:spcPts val="45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00030" algn="l"/>
        </a:tabLst>
        <a:defRPr sz="9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385753" indent="-128585" algn="l" defTabSz="685784" rtl="0" eaLnBrk="1" latinLnBrk="0" hangingPunct="1">
        <a:spcBef>
          <a:spcPts val="45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514337" indent="-128585" algn="l" defTabSz="685784" rtl="0" eaLnBrk="1" latinLnBrk="0" hangingPunct="1">
        <a:spcBef>
          <a:spcPts val="45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/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072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5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scaling-up Non sewer sanitation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Roshan Shrestha, PhD</a:t>
            </a:r>
          </a:p>
          <a:p>
            <a:r>
              <a:rPr lang="en-US" dirty="0"/>
              <a:t>Senior Program Officer/Technical Lead South Asia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41326" y="9405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kumimoji="1" lang="ja-JP" altLang="en-US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38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entagon 54"/>
          <p:cNvSpPr/>
          <p:nvPr/>
        </p:nvSpPr>
        <p:spPr>
          <a:xfrm rot="10800000">
            <a:off x="2427340" y="1121999"/>
            <a:ext cx="3578100" cy="1087507"/>
          </a:xfrm>
          <a:prstGeom prst="homePlate">
            <a:avLst>
              <a:gd name="adj" fmla="val 52919"/>
            </a:avLst>
          </a:prstGeom>
          <a:gradFill>
            <a:gsLst>
              <a:gs pos="100000">
                <a:schemeClr val="accent3"/>
              </a:gs>
              <a:gs pos="2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Pentagon 53"/>
          <p:cNvSpPr/>
          <p:nvPr/>
        </p:nvSpPr>
        <p:spPr>
          <a:xfrm rot="10800000">
            <a:off x="2398714" y="3435999"/>
            <a:ext cx="3578100" cy="1087507"/>
          </a:xfrm>
          <a:prstGeom prst="homePlate">
            <a:avLst>
              <a:gd name="adj" fmla="val 52919"/>
            </a:avLst>
          </a:prstGeom>
          <a:gradFill>
            <a:gsLst>
              <a:gs pos="100000">
                <a:schemeClr val="bg2"/>
              </a:gs>
              <a:gs pos="2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Pentagon 39"/>
          <p:cNvSpPr/>
          <p:nvPr/>
        </p:nvSpPr>
        <p:spPr>
          <a:xfrm rot="10800000">
            <a:off x="2398283" y="2272209"/>
            <a:ext cx="3578100" cy="1087507"/>
          </a:xfrm>
          <a:prstGeom prst="homePlate">
            <a:avLst>
              <a:gd name="adj" fmla="val 52919"/>
            </a:avLst>
          </a:prstGeom>
          <a:gradFill>
            <a:gsLst>
              <a:gs pos="100000">
                <a:schemeClr val="accent4"/>
              </a:gs>
              <a:gs pos="2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960156" y="2300159"/>
            <a:ext cx="2083119" cy="341100"/>
          </a:xfrm>
          <a:prstGeom prst="homePlat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960156" y="2641259"/>
            <a:ext cx="2083119" cy="341100"/>
          </a:xfrm>
          <a:prstGeom prst="homePlat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960156" y="2979865"/>
            <a:ext cx="2083119" cy="341100"/>
          </a:xfrm>
          <a:prstGeom prst="homePlat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81933" y="2365941"/>
            <a:ext cx="1555713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Financing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81933" y="2711471"/>
            <a:ext cx="1555713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Capacity Building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81933" y="3044188"/>
            <a:ext cx="1555713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Business models</a:t>
            </a:r>
          </a:p>
        </p:txBody>
      </p:sp>
      <p:sp>
        <p:nvSpPr>
          <p:cNvPr id="43" name="Pentagon 42"/>
          <p:cNvSpPr/>
          <p:nvPr/>
        </p:nvSpPr>
        <p:spPr>
          <a:xfrm>
            <a:off x="1032201" y="3989703"/>
            <a:ext cx="2083119" cy="462359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6641" y="4094472"/>
            <a:ext cx="1892695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defRPr sz="11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City wide investments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“bend the curve”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     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7C509-FEEF-45D3-B896-7C07814C0C1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453" y="304333"/>
            <a:ext cx="8329613" cy="523183"/>
          </a:xfrm>
        </p:spPr>
        <p:txBody>
          <a:bodyPr/>
          <a:lstStyle/>
          <a:p>
            <a:r>
              <a:rPr lang="en-US" sz="2000" b="1" u="sng" dirty="0">
                <a:solidFill>
                  <a:srgbClr val="C00000"/>
                </a:solidFill>
              </a:rPr>
              <a:t>Theory of change</a:t>
            </a:r>
            <a:r>
              <a:rPr lang="en-US" sz="2000" dirty="0">
                <a:solidFill>
                  <a:srgbClr val="C00000"/>
                </a:solidFill>
              </a:rPr>
              <a:t>: We will focus investments to drive city-level change and replication to global scale</a:t>
            </a:r>
          </a:p>
        </p:txBody>
      </p:sp>
      <p:sp>
        <p:nvSpPr>
          <p:cNvPr id="6" name="Pentagon 5"/>
          <p:cNvSpPr/>
          <p:nvPr/>
        </p:nvSpPr>
        <p:spPr>
          <a:xfrm>
            <a:off x="6555867" y="1121998"/>
            <a:ext cx="2588133" cy="3393344"/>
          </a:xfrm>
          <a:prstGeom prst="homePlate">
            <a:avLst>
              <a:gd name="adj" fmla="val 18890"/>
            </a:avLst>
          </a:prstGeom>
          <a:gradFill flip="none" rotWithShape="1">
            <a:gsLst>
              <a:gs pos="78500">
                <a:srgbClr val="D9D4CE"/>
              </a:gs>
              <a:gs pos="12000">
                <a:schemeClr val="bg1"/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815421" y="1121998"/>
            <a:ext cx="2686310" cy="3393343"/>
          </a:xfrm>
          <a:prstGeom prst="homePlate">
            <a:avLst>
              <a:gd name="adj" fmla="val 18890"/>
            </a:avLst>
          </a:prstGeom>
          <a:gradFill flip="none" rotWithShape="1">
            <a:gsLst>
              <a:gs pos="78500">
                <a:srgbClr val="D9D4CE"/>
              </a:gs>
              <a:gs pos="12000">
                <a:schemeClr val="bg1"/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9351" y="1242028"/>
            <a:ext cx="784344" cy="32531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Creating demand for FSM and strong enabling environments at the national and municipal level will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facilitate / accelerate the adoption of new OP, OI, and RT technologies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 they become available.</a:t>
            </a:r>
          </a:p>
        </p:txBody>
      </p:sp>
      <p:sp>
        <p:nvSpPr>
          <p:cNvPr id="14" name="Pentagon 13"/>
          <p:cNvSpPr/>
          <p:nvPr/>
        </p:nvSpPr>
        <p:spPr>
          <a:xfrm>
            <a:off x="928664" y="1098482"/>
            <a:ext cx="2063682" cy="490930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81243" y="1169567"/>
            <a:ext cx="3364209" cy="6905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Clear accountable Ministry, National/ state political will, and policies and regulation,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incl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recognition of sanitation as utility,  are necessary conditions for success</a:t>
            </a:r>
          </a:p>
          <a:p>
            <a:pPr marL="169863" marR="0" lvl="0" indent="-1174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Functioning and accountable institutions, National/ state sanitation policies and regulation;; robust measurement and enforcement; sustainable support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4141" y="2334053"/>
            <a:ext cx="3085012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114300" indent="-114300">
              <a:lnSpc>
                <a:spcPct val="90000"/>
              </a:lnSpc>
              <a:buFont typeface="Arial" panose="020B0604020202020204" pitchFamily="34" charset="0"/>
              <a:buChar char="•"/>
              <a:defRPr sz="9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catalyze and sustain demand for effective FSM impact across the value chain, we will apply continuous innovation and then scale what works</a:t>
            </a:r>
          </a:p>
          <a:p>
            <a:pPr marL="341313" marR="0" lvl="0" indent="-1127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Provide actors along the value chain with knowledge, resources, tools, and capacity to overcome barriers to sustainable sanitation, by supporting behavior change and best practice sharing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4138" y="3529896"/>
            <a:ext cx="2892245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114300" indent="-114300">
              <a:lnSpc>
                <a:spcPct val="90000"/>
              </a:lnSpc>
              <a:buFont typeface="Arial" panose="020B0604020202020204" pitchFamily="34" charset="0"/>
              <a:buChar char="•"/>
              <a:defRPr sz="9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Cities today don’t need to wait for new technologies in order to improve sanitation; a utility model can be established to drive change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Given sufficient guidance, capacity, and resources to implement, cities can use existing technologies under a utility model to support economically and environmentally sustainable sanitation plans</a:t>
            </a:r>
          </a:p>
        </p:txBody>
      </p:sp>
      <p:sp>
        <p:nvSpPr>
          <p:cNvPr id="38" name="Pentagon 37"/>
          <p:cNvSpPr/>
          <p:nvPr/>
        </p:nvSpPr>
        <p:spPr>
          <a:xfrm>
            <a:off x="85492" y="2309972"/>
            <a:ext cx="1439626" cy="990601"/>
          </a:xfrm>
          <a:prstGeom prst="homePlat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8561" y="2595882"/>
            <a:ext cx="910189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Innovate and Scale</a:t>
            </a:r>
          </a:p>
        </p:txBody>
      </p:sp>
      <p:sp>
        <p:nvSpPr>
          <p:cNvPr id="41" name="Pentagon 15"/>
          <p:cNvSpPr/>
          <p:nvPr/>
        </p:nvSpPr>
        <p:spPr>
          <a:xfrm>
            <a:off x="1029280" y="3590427"/>
            <a:ext cx="2054034" cy="341100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2729" y="3670330"/>
            <a:ext cx="1417325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Sanitation as Utility</a:t>
            </a:r>
          </a:p>
        </p:txBody>
      </p:sp>
      <p:sp>
        <p:nvSpPr>
          <p:cNvPr id="46" name="Pentagon 13"/>
          <p:cNvSpPr/>
          <p:nvPr/>
        </p:nvSpPr>
        <p:spPr>
          <a:xfrm>
            <a:off x="928663" y="1577684"/>
            <a:ext cx="2083119" cy="523044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97244" y="1109827"/>
            <a:ext cx="1692480" cy="5023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Accountable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Govt institutions and political will</a:t>
            </a:r>
          </a:p>
        </p:txBody>
      </p:sp>
      <p:sp>
        <p:nvSpPr>
          <p:cNvPr id="34" name="Pentagon 33"/>
          <p:cNvSpPr/>
          <p:nvPr/>
        </p:nvSpPr>
        <p:spPr>
          <a:xfrm>
            <a:off x="84667" y="1075691"/>
            <a:ext cx="1439625" cy="1090135"/>
          </a:xfrm>
          <a:prstGeom prst="homePlat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35" y="1406870"/>
            <a:ext cx="1267275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Enabling Environment</a:t>
            </a:r>
          </a:p>
        </p:txBody>
      </p:sp>
      <p:sp>
        <p:nvSpPr>
          <p:cNvPr id="35" name="Pentagon 34"/>
          <p:cNvSpPr/>
          <p:nvPr/>
        </p:nvSpPr>
        <p:spPr>
          <a:xfrm>
            <a:off x="85492" y="3500240"/>
            <a:ext cx="1439625" cy="990601"/>
          </a:xfrm>
          <a:prstGeom prst="homePlat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786" y="3705759"/>
            <a:ext cx="1008457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Cities are the Unit of Change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12146" y="1863341"/>
            <a:ext cx="1097663" cy="23519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7A6A5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human fecal waste is safely treated in the urban areas of Sub-Saharan Africa and South Asian Countries by transforming the way cities manage the sanitation value chain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40981" y="1713959"/>
            <a:ext cx="1555713" cy="346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FSM Policy and Enforcement</a:t>
            </a:r>
          </a:p>
        </p:txBody>
      </p:sp>
    </p:spTree>
    <p:extLst>
      <p:ext uri="{BB962C8B-B14F-4D97-AF65-F5344CB8AC3E}">
        <p14:creationId xmlns:p14="http://schemas.microsoft.com/office/powerpoint/2010/main" val="402091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rian_West_Africa_images_finish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0" y="218813"/>
            <a:ext cx="3148717" cy="1530473"/>
            <a:chOff x="342866" y="1656727"/>
            <a:chExt cx="3292475" cy="2608333"/>
          </a:xfrm>
        </p:grpSpPr>
        <p:sp>
          <p:nvSpPr>
            <p:cNvPr id="7" name="Rectangle 6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solidFill>
              <a:schemeClr val="accent6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866" y="1656727"/>
              <a:ext cx="3292475" cy="2608333"/>
            </a:xfrm>
            <a:prstGeom prst="rect">
              <a:avLst/>
            </a:prstGeom>
            <a:solidFill>
              <a:schemeClr val="accent6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125" y="402701"/>
            <a:ext cx="2386026" cy="414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100"/>
              </a:lnSpc>
            </a:pPr>
            <a:r>
              <a:rPr lang="en-US" sz="23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</a:p>
          <a:p>
            <a:pPr algn="ctr">
              <a:lnSpc>
                <a:spcPts val="3100"/>
              </a:lnSpc>
            </a:pPr>
            <a:endParaRPr lang="en-US" sz="2300" b="1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100"/>
              </a:lnSpc>
            </a:pPr>
            <a:r>
              <a:rPr lang="en-US" sz="23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752" y="1148984"/>
            <a:ext cx="1452057" cy="172835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2303" y="1053235"/>
            <a:ext cx="6699713" cy="302393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investment in Non-</a:t>
            </a:r>
            <a:r>
              <a:rPr lang="en-US" sz="1600" dirty="0" err="1"/>
              <a:t>sewered</a:t>
            </a:r>
            <a:r>
              <a:rPr lang="en-US" sz="1600" dirty="0"/>
              <a:t> sanitation (NSS) and FSM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None of the South Asian countries had any policy and institutional frame to address NSS/FSM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understanding of NSS and FSM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MDG era focus was only on access to basic sanitation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602512" y="484631"/>
            <a:ext cx="8329613" cy="52318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Looking back - www 2013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941" y="3049596"/>
            <a:ext cx="1447868" cy="1763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19301" y="1289050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15" y="2667303"/>
            <a:ext cx="3492353" cy="1961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44" y="2676266"/>
            <a:ext cx="2883272" cy="12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907341" y="4895959"/>
            <a:ext cx="2895600" cy="155598"/>
          </a:xfrm>
        </p:spPr>
        <p:txBody>
          <a:bodyPr/>
          <a:lstStyle/>
          <a:p>
            <a:pPr marL="0" marR="0" lvl="0" indent="0" algn="r" defTabSz="453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8" b="0" i="0" u="none" strike="noStrike" kern="1200" cap="none" spc="1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      |</a:t>
            </a:r>
            <a:endParaRPr kumimoji="0" lang="en-US" sz="328" b="0" i="0" u="none" strike="noStrike" kern="1200" cap="none" spc="1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803505" y="4895518"/>
            <a:ext cx="190083" cy="155598"/>
          </a:xfrm>
        </p:spPr>
        <p:txBody>
          <a:bodyPr/>
          <a:lstStyle/>
          <a:p>
            <a:pPr marL="0" marR="0" lvl="0" indent="0" algn="r" defTabSz="453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7C509-FEEF-45D3-B896-7C07814C0C13}" type="slidenum">
              <a:rPr kumimoji="0" lang="en-US" sz="3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3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52930899"/>
              </p:ext>
            </p:extLst>
          </p:nvPr>
        </p:nvGraphicFramePr>
        <p:xfrm>
          <a:off x="322159" y="1381669"/>
          <a:ext cx="3743773" cy="2663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22458" y="470536"/>
            <a:ext cx="433667" cy="2511238"/>
          </a:xfrm>
          <a:prstGeom prst="rect">
            <a:avLst/>
          </a:prstGeom>
          <a:noFill/>
        </p:spPr>
        <p:txBody>
          <a:bodyPr vert="vert270" wrap="square"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Sanitation Trust fund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3" y="1240583"/>
            <a:ext cx="2306824" cy="2031360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40971" y="470536"/>
            <a:ext cx="8329613" cy="523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300" kern="1200" cap="all" baseline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C00000"/>
                </a:solidFill>
              </a:rPr>
              <a:t>Today - www 2017</a:t>
            </a:r>
            <a:endParaRPr kumimoji="0" lang="en-US" sz="23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999" y="1151043"/>
            <a:ext cx="3217156" cy="2537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Asian Development’s investment in NSS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35" y="1245734"/>
            <a:ext cx="2033921" cy="24525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045" y="3836833"/>
            <a:ext cx="9043464" cy="14860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FSM is now global agenda due to the SDG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 case of South Asia, India, Bangladesh and Nepal has endorsed policies and institutional framework on FSM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Several Cities have initiated FSM projects and developed city level policies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Developments banks have increased investment in FSM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Successful FSM projects in several cities in the region.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reatment Blue"/>
          <p:cNvSpPr/>
          <p:nvPr/>
        </p:nvSpPr>
        <p:spPr>
          <a:xfrm>
            <a:off x="5845671" y="1464750"/>
            <a:ext cx="1280160" cy="2926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Transport Blue"/>
          <p:cNvSpPr/>
          <p:nvPr/>
        </p:nvSpPr>
        <p:spPr>
          <a:xfrm>
            <a:off x="4266463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Emptying Blue"/>
          <p:cNvSpPr/>
          <p:nvPr/>
        </p:nvSpPr>
        <p:spPr>
          <a:xfrm>
            <a:off x="2687255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3" name="Treatment Blue text"/>
          <p:cNvGrpSpPr/>
          <p:nvPr/>
        </p:nvGrpSpPr>
        <p:grpSpPr>
          <a:xfrm>
            <a:off x="6076463" y="1638358"/>
            <a:ext cx="818577" cy="104746"/>
            <a:chOff x="5437188" y="-819151"/>
            <a:chExt cx="1004888" cy="128588"/>
          </a:xfrm>
          <a:solidFill>
            <a:schemeClr val="accent3">
              <a:lumMod val="75000"/>
            </a:schemeClr>
          </a:solidFill>
        </p:grpSpPr>
        <p:sp>
          <p:nvSpPr>
            <p:cNvPr id="234" name="Freeform 33"/>
            <p:cNvSpPr>
              <a:spLocks/>
            </p:cNvSpPr>
            <p:nvPr/>
          </p:nvSpPr>
          <p:spPr bwMode="auto">
            <a:xfrm>
              <a:off x="5437188" y="-819151"/>
              <a:ext cx="92075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Freeform 34"/>
            <p:cNvSpPr>
              <a:spLocks noEditPoints="1"/>
            </p:cNvSpPr>
            <p:nvPr/>
          </p:nvSpPr>
          <p:spPr bwMode="auto">
            <a:xfrm>
              <a:off x="5549900" y="-819151"/>
              <a:ext cx="95250" cy="128588"/>
            </a:xfrm>
            <a:custGeom>
              <a:avLst/>
              <a:gdLst>
                <a:gd name="T0" fmla="*/ 76 w 108"/>
                <a:gd name="T1" fmla="*/ 142 h 142"/>
                <a:gd name="T2" fmla="*/ 76 w 108"/>
                <a:gd name="T3" fmla="*/ 142 h 142"/>
                <a:gd name="T4" fmla="*/ 48 w 108"/>
                <a:gd name="T5" fmla="*/ 86 h 142"/>
                <a:gd name="T6" fmla="*/ 28 w 108"/>
                <a:gd name="T7" fmla="*/ 86 h 142"/>
                <a:gd name="T8" fmla="*/ 28 w 108"/>
                <a:gd name="T9" fmla="*/ 142 h 142"/>
                <a:gd name="T10" fmla="*/ 0 w 108"/>
                <a:gd name="T11" fmla="*/ 142 h 142"/>
                <a:gd name="T12" fmla="*/ 0 w 108"/>
                <a:gd name="T13" fmla="*/ 0 h 142"/>
                <a:gd name="T14" fmla="*/ 56 w 108"/>
                <a:gd name="T15" fmla="*/ 0 h 142"/>
                <a:gd name="T16" fmla="*/ 102 w 108"/>
                <a:gd name="T17" fmla="*/ 44 h 142"/>
                <a:gd name="T18" fmla="*/ 76 w 108"/>
                <a:gd name="T19" fmla="*/ 81 h 142"/>
                <a:gd name="T20" fmla="*/ 108 w 108"/>
                <a:gd name="T21" fmla="*/ 142 h 142"/>
                <a:gd name="T22" fmla="*/ 76 w 108"/>
                <a:gd name="T23" fmla="*/ 142 h 142"/>
                <a:gd name="T24" fmla="*/ 54 w 108"/>
                <a:gd name="T25" fmla="*/ 25 h 142"/>
                <a:gd name="T26" fmla="*/ 54 w 108"/>
                <a:gd name="T27" fmla="*/ 25 h 142"/>
                <a:gd name="T28" fmla="*/ 28 w 108"/>
                <a:gd name="T29" fmla="*/ 25 h 142"/>
                <a:gd name="T30" fmla="*/ 28 w 108"/>
                <a:gd name="T31" fmla="*/ 62 h 142"/>
                <a:gd name="T32" fmla="*/ 54 w 108"/>
                <a:gd name="T33" fmla="*/ 62 h 142"/>
                <a:gd name="T34" fmla="*/ 74 w 108"/>
                <a:gd name="T35" fmla="*/ 44 h 142"/>
                <a:gd name="T36" fmla="*/ 54 w 108"/>
                <a:gd name="T37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2">
                  <a:moveTo>
                    <a:pt x="76" y="142"/>
                  </a:moveTo>
                  <a:lnTo>
                    <a:pt x="76" y="142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2"/>
                  </a:lnTo>
                  <a:lnTo>
                    <a:pt x="76" y="142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2"/>
                  </a:lnTo>
                  <a:lnTo>
                    <a:pt x="54" y="62"/>
                  </a:lnTo>
                  <a:cubicBezTo>
                    <a:pt x="66" y="62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Freeform 35"/>
            <p:cNvSpPr>
              <a:spLocks/>
            </p:cNvSpPr>
            <p:nvPr/>
          </p:nvSpPr>
          <p:spPr bwMode="auto">
            <a:xfrm>
              <a:off x="5665788" y="-819151"/>
              <a:ext cx="82550" cy="128588"/>
            </a:xfrm>
            <a:custGeom>
              <a:avLst/>
              <a:gdLst>
                <a:gd name="T0" fmla="*/ 0 w 93"/>
                <a:gd name="T1" fmla="*/ 142 h 142"/>
                <a:gd name="T2" fmla="*/ 0 w 93"/>
                <a:gd name="T3" fmla="*/ 142 h 142"/>
                <a:gd name="T4" fmla="*/ 0 w 93"/>
                <a:gd name="T5" fmla="*/ 0 h 142"/>
                <a:gd name="T6" fmla="*/ 93 w 93"/>
                <a:gd name="T7" fmla="*/ 0 h 142"/>
                <a:gd name="T8" fmla="*/ 93 w 93"/>
                <a:gd name="T9" fmla="*/ 25 h 142"/>
                <a:gd name="T10" fmla="*/ 27 w 93"/>
                <a:gd name="T11" fmla="*/ 25 h 142"/>
                <a:gd name="T12" fmla="*/ 27 w 93"/>
                <a:gd name="T13" fmla="*/ 58 h 142"/>
                <a:gd name="T14" fmla="*/ 84 w 93"/>
                <a:gd name="T15" fmla="*/ 58 h 142"/>
                <a:gd name="T16" fmla="*/ 84 w 93"/>
                <a:gd name="T17" fmla="*/ 83 h 142"/>
                <a:gd name="T18" fmla="*/ 27 w 93"/>
                <a:gd name="T19" fmla="*/ 83 h 142"/>
                <a:gd name="T20" fmla="*/ 27 w 93"/>
                <a:gd name="T21" fmla="*/ 118 h 142"/>
                <a:gd name="T22" fmla="*/ 93 w 93"/>
                <a:gd name="T23" fmla="*/ 118 h 142"/>
                <a:gd name="T24" fmla="*/ 93 w 93"/>
                <a:gd name="T25" fmla="*/ 142 h 142"/>
                <a:gd name="T26" fmla="*/ 0 w 93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Freeform 36"/>
            <p:cNvSpPr>
              <a:spLocks noEditPoints="1"/>
            </p:cNvSpPr>
            <p:nvPr/>
          </p:nvSpPr>
          <p:spPr bwMode="auto">
            <a:xfrm>
              <a:off x="5764213" y="-819151"/>
              <a:ext cx="112713" cy="128588"/>
            </a:xfrm>
            <a:custGeom>
              <a:avLst/>
              <a:gdLst>
                <a:gd name="T0" fmla="*/ 97 w 126"/>
                <a:gd name="T1" fmla="*/ 142 h 142"/>
                <a:gd name="T2" fmla="*/ 97 w 126"/>
                <a:gd name="T3" fmla="*/ 142 h 142"/>
                <a:gd name="T4" fmla="*/ 89 w 126"/>
                <a:gd name="T5" fmla="*/ 117 h 142"/>
                <a:gd name="T6" fmla="*/ 38 w 126"/>
                <a:gd name="T7" fmla="*/ 117 h 142"/>
                <a:gd name="T8" fmla="*/ 29 w 126"/>
                <a:gd name="T9" fmla="*/ 142 h 142"/>
                <a:gd name="T10" fmla="*/ 0 w 126"/>
                <a:gd name="T11" fmla="*/ 142 h 142"/>
                <a:gd name="T12" fmla="*/ 52 w 126"/>
                <a:gd name="T13" fmla="*/ 0 h 142"/>
                <a:gd name="T14" fmla="*/ 74 w 126"/>
                <a:gd name="T15" fmla="*/ 0 h 142"/>
                <a:gd name="T16" fmla="*/ 126 w 126"/>
                <a:gd name="T17" fmla="*/ 142 h 142"/>
                <a:gd name="T18" fmla="*/ 97 w 126"/>
                <a:gd name="T19" fmla="*/ 142 h 142"/>
                <a:gd name="T20" fmla="*/ 64 w 126"/>
                <a:gd name="T21" fmla="*/ 42 h 142"/>
                <a:gd name="T22" fmla="*/ 64 w 126"/>
                <a:gd name="T23" fmla="*/ 42 h 142"/>
                <a:gd name="T24" fmla="*/ 46 w 126"/>
                <a:gd name="T25" fmla="*/ 94 h 142"/>
                <a:gd name="T26" fmla="*/ 81 w 126"/>
                <a:gd name="T27" fmla="*/ 94 h 142"/>
                <a:gd name="T28" fmla="*/ 64 w 126"/>
                <a:gd name="T29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2">
                  <a:moveTo>
                    <a:pt x="97" y="142"/>
                  </a:moveTo>
                  <a:lnTo>
                    <a:pt x="97" y="142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2"/>
                  </a:lnTo>
                  <a:lnTo>
                    <a:pt x="0" y="142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2"/>
                  </a:lnTo>
                  <a:lnTo>
                    <a:pt x="97" y="142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 37"/>
            <p:cNvSpPr>
              <a:spLocks/>
            </p:cNvSpPr>
            <p:nvPr/>
          </p:nvSpPr>
          <p:spPr bwMode="auto">
            <a:xfrm>
              <a:off x="5872163" y="-819151"/>
              <a:ext cx="92075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Freeform 38"/>
            <p:cNvSpPr>
              <a:spLocks/>
            </p:cNvSpPr>
            <p:nvPr/>
          </p:nvSpPr>
          <p:spPr bwMode="auto">
            <a:xfrm>
              <a:off x="5984875" y="-819151"/>
              <a:ext cx="114300" cy="128588"/>
            </a:xfrm>
            <a:custGeom>
              <a:avLst/>
              <a:gdLst>
                <a:gd name="T0" fmla="*/ 101 w 129"/>
                <a:gd name="T1" fmla="*/ 142 h 142"/>
                <a:gd name="T2" fmla="*/ 101 w 129"/>
                <a:gd name="T3" fmla="*/ 142 h 142"/>
                <a:gd name="T4" fmla="*/ 101 w 129"/>
                <a:gd name="T5" fmla="*/ 59 h 142"/>
                <a:gd name="T6" fmla="*/ 74 w 129"/>
                <a:gd name="T7" fmla="*/ 113 h 142"/>
                <a:gd name="T8" fmla="*/ 55 w 129"/>
                <a:gd name="T9" fmla="*/ 113 h 142"/>
                <a:gd name="T10" fmla="*/ 27 w 129"/>
                <a:gd name="T11" fmla="*/ 59 h 142"/>
                <a:gd name="T12" fmla="*/ 27 w 129"/>
                <a:gd name="T13" fmla="*/ 142 h 142"/>
                <a:gd name="T14" fmla="*/ 0 w 129"/>
                <a:gd name="T15" fmla="*/ 142 h 142"/>
                <a:gd name="T16" fmla="*/ 0 w 129"/>
                <a:gd name="T17" fmla="*/ 0 h 142"/>
                <a:gd name="T18" fmla="*/ 27 w 129"/>
                <a:gd name="T19" fmla="*/ 0 h 142"/>
                <a:gd name="T20" fmla="*/ 64 w 129"/>
                <a:gd name="T21" fmla="*/ 77 h 142"/>
                <a:gd name="T22" fmla="*/ 101 w 129"/>
                <a:gd name="T23" fmla="*/ 0 h 142"/>
                <a:gd name="T24" fmla="*/ 129 w 129"/>
                <a:gd name="T25" fmla="*/ 0 h 142"/>
                <a:gd name="T26" fmla="*/ 129 w 129"/>
                <a:gd name="T27" fmla="*/ 142 h 142"/>
                <a:gd name="T28" fmla="*/ 101 w 129"/>
                <a:gd name="T2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101" y="142"/>
                  </a:moveTo>
                  <a:lnTo>
                    <a:pt x="101" y="142"/>
                  </a:lnTo>
                  <a:lnTo>
                    <a:pt x="101" y="59"/>
                  </a:lnTo>
                  <a:lnTo>
                    <a:pt x="74" y="113"/>
                  </a:lnTo>
                  <a:lnTo>
                    <a:pt x="55" y="113"/>
                  </a:lnTo>
                  <a:lnTo>
                    <a:pt x="27" y="59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64" y="77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29" y="142"/>
                  </a:lnTo>
                  <a:lnTo>
                    <a:pt x="101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 39"/>
            <p:cNvSpPr>
              <a:spLocks/>
            </p:cNvSpPr>
            <p:nvPr/>
          </p:nvSpPr>
          <p:spPr bwMode="auto">
            <a:xfrm>
              <a:off x="6127750" y="-819151"/>
              <a:ext cx="82550" cy="128588"/>
            </a:xfrm>
            <a:custGeom>
              <a:avLst/>
              <a:gdLst>
                <a:gd name="T0" fmla="*/ 0 w 93"/>
                <a:gd name="T1" fmla="*/ 142 h 142"/>
                <a:gd name="T2" fmla="*/ 0 w 93"/>
                <a:gd name="T3" fmla="*/ 142 h 142"/>
                <a:gd name="T4" fmla="*/ 0 w 93"/>
                <a:gd name="T5" fmla="*/ 0 h 142"/>
                <a:gd name="T6" fmla="*/ 93 w 93"/>
                <a:gd name="T7" fmla="*/ 0 h 142"/>
                <a:gd name="T8" fmla="*/ 93 w 93"/>
                <a:gd name="T9" fmla="*/ 25 h 142"/>
                <a:gd name="T10" fmla="*/ 27 w 93"/>
                <a:gd name="T11" fmla="*/ 25 h 142"/>
                <a:gd name="T12" fmla="*/ 27 w 93"/>
                <a:gd name="T13" fmla="*/ 58 h 142"/>
                <a:gd name="T14" fmla="*/ 84 w 93"/>
                <a:gd name="T15" fmla="*/ 58 h 142"/>
                <a:gd name="T16" fmla="*/ 84 w 93"/>
                <a:gd name="T17" fmla="*/ 83 h 142"/>
                <a:gd name="T18" fmla="*/ 27 w 93"/>
                <a:gd name="T19" fmla="*/ 83 h 142"/>
                <a:gd name="T20" fmla="*/ 27 w 93"/>
                <a:gd name="T21" fmla="*/ 118 h 142"/>
                <a:gd name="T22" fmla="*/ 93 w 93"/>
                <a:gd name="T23" fmla="*/ 118 h 142"/>
                <a:gd name="T24" fmla="*/ 93 w 93"/>
                <a:gd name="T25" fmla="*/ 142 h 142"/>
                <a:gd name="T26" fmla="*/ 0 w 93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Freeform 40"/>
            <p:cNvSpPr>
              <a:spLocks/>
            </p:cNvSpPr>
            <p:nvPr/>
          </p:nvSpPr>
          <p:spPr bwMode="auto">
            <a:xfrm>
              <a:off x="6234113" y="-819151"/>
              <a:ext cx="98425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7 w 109"/>
                <a:gd name="T5" fmla="*/ 55 h 142"/>
                <a:gd name="T6" fmla="*/ 27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4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7" y="55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Freeform 41"/>
            <p:cNvSpPr>
              <a:spLocks/>
            </p:cNvSpPr>
            <p:nvPr/>
          </p:nvSpPr>
          <p:spPr bwMode="auto">
            <a:xfrm>
              <a:off x="6351588" y="-819151"/>
              <a:ext cx="90488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3" name="Transport Blue text"/>
          <p:cNvGrpSpPr/>
          <p:nvPr/>
        </p:nvGrpSpPr>
        <p:grpSpPr>
          <a:xfrm>
            <a:off x="4495315" y="1637712"/>
            <a:ext cx="822456" cy="106039"/>
            <a:chOff x="3205163" y="-1457326"/>
            <a:chExt cx="1009650" cy="130175"/>
          </a:xfrm>
          <a:solidFill>
            <a:schemeClr val="accent3">
              <a:lumMod val="75000"/>
            </a:schemeClr>
          </a:solidFill>
        </p:grpSpPr>
        <p:sp>
          <p:nvSpPr>
            <p:cNvPr id="244" name="Freeform 24"/>
            <p:cNvSpPr>
              <a:spLocks/>
            </p:cNvSpPr>
            <p:nvPr/>
          </p:nvSpPr>
          <p:spPr bwMode="auto">
            <a:xfrm>
              <a:off x="3205163" y="-1457326"/>
              <a:ext cx="92075" cy="128588"/>
            </a:xfrm>
            <a:custGeom>
              <a:avLst/>
              <a:gdLst>
                <a:gd name="T0" fmla="*/ 0 w 103"/>
                <a:gd name="T1" fmla="*/ 0 h 142"/>
                <a:gd name="T2" fmla="*/ 0 w 103"/>
                <a:gd name="T3" fmla="*/ 0 h 142"/>
                <a:gd name="T4" fmla="*/ 0 w 103"/>
                <a:gd name="T5" fmla="*/ 24 h 142"/>
                <a:gd name="T6" fmla="*/ 38 w 103"/>
                <a:gd name="T7" fmla="*/ 24 h 142"/>
                <a:gd name="T8" fmla="*/ 38 w 103"/>
                <a:gd name="T9" fmla="*/ 142 h 142"/>
                <a:gd name="T10" fmla="*/ 65 w 103"/>
                <a:gd name="T11" fmla="*/ 142 h 142"/>
                <a:gd name="T12" fmla="*/ 65 w 103"/>
                <a:gd name="T13" fmla="*/ 24 h 142"/>
                <a:gd name="T14" fmla="*/ 103 w 103"/>
                <a:gd name="T15" fmla="*/ 24 h 142"/>
                <a:gd name="T16" fmla="*/ 103 w 103"/>
                <a:gd name="T17" fmla="*/ 0 h 142"/>
                <a:gd name="T18" fmla="*/ 0 w 10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4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8" y="24"/>
                  </a:lnTo>
                  <a:lnTo>
                    <a:pt x="38" y="142"/>
                  </a:lnTo>
                  <a:lnTo>
                    <a:pt x="65" y="142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Freeform 25"/>
            <p:cNvSpPr>
              <a:spLocks noEditPoints="1"/>
            </p:cNvSpPr>
            <p:nvPr/>
          </p:nvSpPr>
          <p:spPr bwMode="auto">
            <a:xfrm>
              <a:off x="3316288" y="-1457326"/>
              <a:ext cx="96838" cy="128588"/>
            </a:xfrm>
            <a:custGeom>
              <a:avLst/>
              <a:gdLst>
                <a:gd name="T0" fmla="*/ 76 w 108"/>
                <a:gd name="T1" fmla="*/ 142 h 142"/>
                <a:gd name="T2" fmla="*/ 76 w 108"/>
                <a:gd name="T3" fmla="*/ 142 h 142"/>
                <a:gd name="T4" fmla="*/ 48 w 108"/>
                <a:gd name="T5" fmla="*/ 85 h 142"/>
                <a:gd name="T6" fmla="*/ 28 w 108"/>
                <a:gd name="T7" fmla="*/ 85 h 142"/>
                <a:gd name="T8" fmla="*/ 28 w 108"/>
                <a:gd name="T9" fmla="*/ 142 h 142"/>
                <a:gd name="T10" fmla="*/ 0 w 108"/>
                <a:gd name="T11" fmla="*/ 142 h 142"/>
                <a:gd name="T12" fmla="*/ 0 w 108"/>
                <a:gd name="T13" fmla="*/ 0 h 142"/>
                <a:gd name="T14" fmla="*/ 56 w 108"/>
                <a:gd name="T15" fmla="*/ 0 h 142"/>
                <a:gd name="T16" fmla="*/ 102 w 108"/>
                <a:gd name="T17" fmla="*/ 43 h 142"/>
                <a:gd name="T18" fmla="*/ 76 w 108"/>
                <a:gd name="T19" fmla="*/ 80 h 142"/>
                <a:gd name="T20" fmla="*/ 108 w 108"/>
                <a:gd name="T21" fmla="*/ 142 h 142"/>
                <a:gd name="T22" fmla="*/ 76 w 108"/>
                <a:gd name="T23" fmla="*/ 142 h 142"/>
                <a:gd name="T24" fmla="*/ 54 w 108"/>
                <a:gd name="T25" fmla="*/ 24 h 142"/>
                <a:gd name="T26" fmla="*/ 54 w 108"/>
                <a:gd name="T27" fmla="*/ 24 h 142"/>
                <a:gd name="T28" fmla="*/ 28 w 108"/>
                <a:gd name="T29" fmla="*/ 24 h 142"/>
                <a:gd name="T30" fmla="*/ 28 w 108"/>
                <a:gd name="T31" fmla="*/ 62 h 142"/>
                <a:gd name="T32" fmla="*/ 54 w 108"/>
                <a:gd name="T33" fmla="*/ 62 h 142"/>
                <a:gd name="T34" fmla="*/ 74 w 108"/>
                <a:gd name="T35" fmla="*/ 43 h 142"/>
                <a:gd name="T36" fmla="*/ 54 w 108"/>
                <a:gd name="T37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2">
                  <a:moveTo>
                    <a:pt x="76" y="142"/>
                  </a:moveTo>
                  <a:lnTo>
                    <a:pt x="76" y="142"/>
                  </a:lnTo>
                  <a:lnTo>
                    <a:pt x="48" y="85"/>
                  </a:lnTo>
                  <a:lnTo>
                    <a:pt x="28" y="8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19"/>
                    <a:pt x="102" y="43"/>
                  </a:cubicBezTo>
                  <a:cubicBezTo>
                    <a:pt x="102" y="63"/>
                    <a:pt x="90" y="75"/>
                    <a:pt x="76" y="80"/>
                  </a:cubicBezTo>
                  <a:lnTo>
                    <a:pt x="108" y="142"/>
                  </a:lnTo>
                  <a:lnTo>
                    <a:pt x="76" y="142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28" y="24"/>
                  </a:lnTo>
                  <a:lnTo>
                    <a:pt x="28" y="62"/>
                  </a:lnTo>
                  <a:lnTo>
                    <a:pt x="54" y="62"/>
                  </a:lnTo>
                  <a:cubicBezTo>
                    <a:pt x="66" y="62"/>
                    <a:pt x="74" y="54"/>
                    <a:pt x="74" y="43"/>
                  </a:cubicBezTo>
                  <a:cubicBezTo>
                    <a:pt x="74" y="32"/>
                    <a:pt x="66" y="24"/>
                    <a:pt x="54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Freeform 26"/>
            <p:cNvSpPr>
              <a:spLocks noEditPoints="1"/>
            </p:cNvSpPr>
            <p:nvPr/>
          </p:nvSpPr>
          <p:spPr bwMode="auto">
            <a:xfrm>
              <a:off x="3427413" y="-1457326"/>
              <a:ext cx="111125" cy="128588"/>
            </a:xfrm>
            <a:custGeom>
              <a:avLst/>
              <a:gdLst>
                <a:gd name="T0" fmla="*/ 52 w 126"/>
                <a:gd name="T1" fmla="*/ 0 h 142"/>
                <a:gd name="T2" fmla="*/ 52 w 126"/>
                <a:gd name="T3" fmla="*/ 0 h 142"/>
                <a:gd name="T4" fmla="*/ 0 w 126"/>
                <a:gd name="T5" fmla="*/ 142 h 142"/>
                <a:gd name="T6" fmla="*/ 29 w 126"/>
                <a:gd name="T7" fmla="*/ 142 h 142"/>
                <a:gd name="T8" fmla="*/ 38 w 126"/>
                <a:gd name="T9" fmla="*/ 116 h 142"/>
                <a:gd name="T10" fmla="*/ 88 w 126"/>
                <a:gd name="T11" fmla="*/ 116 h 142"/>
                <a:gd name="T12" fmla="*/ 97 w 126"/>
                <a:gd name="T13" fmla="*/ 142 h 142"/>
                <a:gd name="T14" fmla="*/ 126 w 126"/>
                <a:gd name="T15" fmla="*/ 142 h 142"/>
                <a:gd name="T16" fmla="*/ 74 w 126"/>
                <a:gd name="T17" fmla="*/ 0 h 142"/>
                <a:gd name="T18" fmla="*/ 52 w 126"/>
                <a:gd name="T19" fmla="*/ 0 h 142"/>
                <a:gd name="T20" fmla="*/ 63 w 126"/>
                <a:gd name="T21" fmla="*/ 41 h 142"/>
                <a:gd name="T22" fmla="*/ 63 w 126"/>
                <a:gd name="T23" fmla="*/ 41 h 142"/>
                <a:gd name="T24" fmla="*/ 81 w 126"/>
                <a:gd name="T25" fmla="*/ 93 h 142"/>
                <a:gd name="T26" fmla="*/ 45 w 126"/>
                <a:gd name="T27" fmla="*/ 93 h 142"/>
                <a:gd name="T28" fmla="*/ 63 w 126"/>
                <a:gd name="T29" fmla="*/ 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2">
                  <a:moveTo>
                    <a:pt x="52" y="0"/>
                  </a:moveTo>
                  <a:lnTo>
                    <a:pt x="52" y="0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38" y="116"/>
                  </a:lnTo>
                  <a:lnTo>
                    <a:pt x="88" y="116"/>
                  </a:lnTo>
                  <a:lnTo>
                    <a:pt x="97" y="142"/>
                  </a:lnTo>
                  <a:lnTo>
                    <a:pt x="126" y="142"/>
                  </a:lnTo>
                  <a:lnTo>
                    <a:pt x="74" y="0"/>
                  </a:lnTo>
                  <a:lnTo>
                    <a:pt x="52" y="0"/>
                  </a:lnTo>
                  <a:close/>
                  <a:moveTo>
                    <a:pt x="63" y="41"/>
                  </a:moveTo>
                  <a:lnTo>
                    <a:pt x="63" y="41"/>
                  </a:lnTo>
                  <a:lnTo>
                    <a:pt x="81" y="93"/>
                  </a:lnTo>
                  <a:lnTo>
                    <a:pt x="45" y="93"/>
                  </a:lnTo>
                  <a:lnTo>
                    <a:pt x="63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Freeform 27"/>
            <p:cNvSpPr>
              <a:spLocks/>
            </p:cNvSpPr>
            <p:nvPr/>
          </p:nvSpPr>
          <p:spPr bwMode="auto">
            <a:xfrm>
              <a:off x="3556000" y="-1457326"/>
              <a:ext cx="98425" cy="128588"/>
            </a:xfrm>
            <a:custGeom>
              <a:avLst/>
              <a:gdLst>
                <a:gd name="T0" fmla="*/ 81 w 109"/>
                <a:gd name="T1" fmla="*/ 0 h 142"/>
                <a:gd name="T2" fmla="*/ 81 w 109"/>
                <a:gd name="T3" fmla="*/ 0 h 142"/>
                <a:gd name="T4" fmla="*/ 81 w 109"/>
                <a:gd name="T5" fmla="*/ 86 h 142"/>
                <a:gd name="T6" fmla="*/ 24 w 109"/>
                <a:gd name="T7" fmla="*/ 0 h 142"/>
                <a:gd name="T8" fmla="*/ 0 w 109"/>
                <a:gd name="T9" fmla="*/ 0 h 142"/>
                <a:gd name="T10" fmla="*/ 0 w 109"/>
                <a:gd name="T11" fmla="*/ 142 h 142"/>
                <a:gd name="T12" fmla="*/ 27 w 109"/>
                <a:gd name="T13" fmla="*/ 142 h 142"/>
                <a:gd name="T14" fmla="*/ 27 w 109"/>
                <a:gd name="T15" fmla="*/ 54 h 142"/>
                <a:gd name="T16" fmla="*/ 84 w 109"/>
                <a:gd name="T17" fmla="*/ 142 h 142"/>
                <a:gd name="T18" fmla="*/ 109 w 109"/>
                <a:gd name="T19" fmla="*/ 142 h 142"/>
                <a:gd name="T20" fmla="*/ 109 w 109"/>
                <a:gd name="T21" fmla="*/ 0 h 142"/>
                <a:gd name="T22" fmla="*/ 81 w 109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1" y="0"/>
                  </a:moveTo>
                  <a:lnTo>
                    <a:pt x="81" y="0"/>
                  </a:lnTo>
                  <a:lnTo>
                    <a:pt x="81" y="8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7" y="142"/>
                  </a:lnTo>
                  <a:lnTo>
                    <a:pt x="27" y="54"/>
                  </a:lnTo>
                  <a:lnTo>
                    <a:pt x="84" y="142"/>
                  </a:lnTo>
                  <a:lnTo>
                    <a:pt x="109" y="142"/>
                  </a:lnTo>
                  <a:lnTo>
                    <a:pt x="10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Freeform 28"/>
            <p:cNvSpPr>
              <a:spLocks/>
            </p:cNvSpPr>
            <p:nvPr/>
          </p:nvSpPr>
          <p:spPr bwMode="auto">
            <a:xfrm>
              <a:off x="3671888" y="-1457326"/>
              <a:ext cx="93663" cy="130175"/>
            </a:xfrm>
            <a:custGeom>
              <a:avLst/>
              <a:gdLst>
                <a:gd name="T0" fmla="*/ 52 w 105"/>
                <a:gd name="T1" fmla="*/ 144 h 144"/>
                <a:gd name="T2" fmla="*/ 52 w 105"/>
                <a:gd name="T3" fmla="*/ 144 h 144"/>
                <a:gd name="T4" fmla="*/ 0 w 105"/>
                <a:gd name="T5" fmla="*/ 125 h 144"/>
                <a:gd name="T6" fmla="*/ 18 w 105"/>
                <a:gd name="T7" fmla="*/ 107 h 144"/>
                <a:gd name="T8" fmla="*/ 53 w 105"/>
                <a:gd name="T9" fmla="*/ 119 h 144"/>
                <a:gd name="T10" fmla="*/ 78 w 105"/>
                <a:gd name="T11" fmla="*/ 101 h 144"/>
                <a:gd name="T12" fmla="*/ 73 w 105"/>
                <a:gd name="T13" fmla="*/ 89 h 144"/>
                <a:gd name="T14" fmla="*/ 61 w 105"/>
                <a:gd name="T15" fmla="*/ 84 h 144"/>
                <a:gd name="T16" fmla="*/ 44 w 105"/>
                <a:gd name="T17" fmla="*/ 82 h 144"/>
                <a:gd name="T18" fmla="*/ 16 w 105"/>
                <a:gd name="T19" fmla="*/ 70 h 144"/>
                <a:gd name="T20" fmla="*/ 6 w 105"/>
                <a:gd name="T21" fmla="*/ 42 h 144"/>
                <a:gd name="T22" fmla="*/ 55 w 105"/>
                <a:gd name="T23" fmla="*/ 0 h 144"/>
                <a:gd name="T24" fmla="*/ 101 w 105"/>
                <a:gd name="T25" fmla="*/ 16 h 144"/>
                <a:gd name="T26" fmla="*/ 84 w 105"/>
                <a:gd name="T27" fmla="*/ 33 h 144"/>
                <a:gd name="T28" fmla="*/ 55 w 105"/>
                <a:gd name="T29" fmla="*/ 23 h 144"/>
                <a:gd name="T30" fmla="*/ 33 w 105"/>
                <a:gd name="T31" fmla="*/ 41 h 144"/>
                <a:gd name="T32" fmla="*/ 37 w 105"/>
                <a:gd name="T33" fmla="*/ 51 h 144"/>
                <a:gd name="T34" fmla="*/ 50 w 105"/>
                <a:gd name="T35" fmla="*/ 57 h 144"/>
                <a:gd name="T36" fmla="*/ 67 w 105"/>
                <a:gd name="T37" fmla="*/ 59 h 144"/>
                <a:gd name="T38" fmla="*/ 94 w 105"/>
                <a:gd name="T39" fmla="*/ 70 h 144"/>
                <a:gd name="T40" fmla="*/ 105 w 105"/>
                <a:gd name="T41" fmla="*/ 101 h 144"/>
                <a:gd name="T42" fmla="*/ 52 w 105"/>
                <a:gd name="T4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4">
                  <a:moveTo>
                    <a:pt x="52" y="144"/>
                  </a:moveTo>
                  <a:lnTo>
                    <a:pt x="52" y="144"/>
                  </a:lnTo>
                  <a:cubicBezTo>
                    <a:pt x="31" y="144"/>
                    <a:pt x="14" y="139"/>
                    <a:pt x="0" y="125"/>
                  </a:cubicBezTo>
                  <a:lnTo>
                    <a:pt x="18" y="107"/>
                  </a:lnTo>
                  <a:cubicBezTo>
                    <a:pt x="27" y="116"/>
                    <a:pt x="39" y="119"/>
                    <a:pt x="53" y="119"/>
                  </a:cubicBezTo>
                  <a:cubicBezTo>
                    <a:pt x="69" y="119"/>
                    <a:pt x="78" y="113"/>
                    <a:pt x="78" y="101"/>
                  </a:cubicBezTo>
                  <a:cubicBezTo>
                    <a:pt x="78" y="96"/>
                    <a:pt x="76" y="92"/>
                    <a:pt x="73" y="89"/>
                  </a:cubicBezTo>
                  <a:cubicBezTo>
                    <a:pt x="71" y="87"/>
                    <a:pt x="67" y="85"/>
                    <a:pt x="61" y="84"/>
                  </a:cubicBezTo>
                  <a:lnTo>
                    <a:pt x="44" y="82"/>
                  </a:lnTo>
                  <a:cubicBezTo>
                    <a:pt x="31" y="80"/>
                    <a:pt x="22" y="76"/>
                    <a:pt x="16" y="70"/>
                  </a:cubicBezTo>
                  <a:cubicBezTo>
                    <a:pt x="9" y="63"/>
                    <a:pt x="6" y="54"/>
                    <a:pt x="6" y="42"/>
                  </a:cubicBezTo>
                  <a:cubicBezTo>
                    <a:pt x="6" y="17"/>
                    <a:pt x="25" y="0"/>
                    <a:pt x="55" y="0"/>
                  </a:cubicBezTo>
                  <a:cubicBezTo>
                    <a:pt x="75" y="0"/>
                    <a:pt x="89" y="4"/>
                    <a:pt x="101" y="16"/>
                  </a:cubicBezTo>
                  <a:lnTo>
                    <a:pt x="84" y="33"/>
                  </a:lnTo>
                  <a:cubicBezTo>
                    <a:pt x="75" y="24"/>
                    <a:pt x="64" y="23"/>
                    <a:pt x="55" y="23"/>
                  </a:cubicBezTo>
                  <a:cubicBezTo>
                    <a:pt x="40" y="23"/>
                    <a:pt x="33" y="31"/>
                    <a:pt x="33" y="41"/>
                  </a:cubicBezTo>
                  <a:cubicBezTo>
                    <a:pt x="33" y="45"/>
                    <a:pt x="34" y="49"/>
                    <a:pt x="37" y="51"/>
                  </a:cubicBezTo>
                  <a:cubicBezTo>
                    <a:pt x="40" y="54"/>
                    <a:pt x="44" y="56"/>
                    <a:pt x="50" y="57"/>
                  </a:cubicBezTo>
                  <a:lnTo>
                    <a:pt x="67" y="59"/>
                  </a:lnTo>
                  <a:cubicBezTo>
                    <a:pt x="80" y="61"/>
                    <a:pt x="88" y="65"/>
                    <a:pt x="94" y="70"/>
                  </a:cubicBezTo>
                  <a:cubicBezTo>
                    <a:pt x="102" y="78"/>
                    <a:pt x="105" y="88"/>
                    <a:pt x="105" y="101"/>
                  </a:cubicBezTo>
                  <a:cubicBezTo>
                    <a:pt x="105" y="128"/>
                    <a:pt x="82" y="144"/>
                    <a:pt x="52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Freeform 29"/>
            <p:cNvSpPr>
              <a:spLocks noEditPoints="1"/>
            </p:cNvSpPr>
            <p:nvPr/>
          </p:nvSpPr>
          <p:spPr bwMode="auto">
            <a:xfrm>
              <a:off x="3787775" y="-1457326"/>
              <a:ext cx="90488" cy="128588"/>
            </a:xfrm>
            <a:custGeom>
              <a:avLst/>
              <a:gdLst>
                <a:gd name="T0" fmla="*/ 55 w 102"/>
                <a:gd name="T1" fmla="*/ 88 h 142"/>
                <a:gd name="T2" fmla="*/ 55 w 102"/>
                <a:gd name="T3" fmla="*/ 88 h 142"/>
                <a:gd name="T4" fmla="*/ 28 w 102"/>
                <a:gd name="T5" fmla="*/ 88 h 142"/>
                <a:gd name="T6" fmla="*/ 28 w 102"/>
                <a:gd name="T7" fmla="*/ 142 h 142"/>
                <a:gd name="T8" fmla="*/ 0 w 102"/>
                <a:gd name="T9" fmla="*/ 142 h 142"/>
                <a:gd name="T10" fmla="*/ 0 w 102"/>
                <a:gd name="T11" fmla="*/ 0 h 142"/>
                <a:gd name="T12" fmla="*/ 55 w 102"/>
                <a:gd name="T13" fmla="*/ 0 h 142"/>
                <a:gd name="T14" fmla="*/ 102 w 102"/>
                <a:gd name="T15" fmla="*/ 44 h 142"/>
                <a:gd name="T16" fmla="*/ 55 w 102"/>
                <a:gd name="T17" fmla="*/ 88 h 142"/>
                <a:gd name="T18" fmla="*/ 54 w 102"/>
                <a:gd name="T19" fmla="*/ 24 h 142"/>
                <a:gd name="T20" fmla="*/ 54 w 102"/>
                <a:gd name="T21" fmla="*/ 24 h 142"/>
                <a:gd name="T22" fmla="*/ 28 w 102"/>
                <a:gd name="T23" fmla="*/ 24 h 142"/>
                <a:gd name="T24" fmla="*/ 28 w 102"/>
                <a:gd name="T25" fmla="*/ 63 h 142"/>
                <a:gd name="T26" fmla="*/ 54 w 102"/>
                <a:gd name="T27" fmla="*/ 63 h 142"/>
                <a:gd name="T28" fmla="*/ 75 w 102"/>
                <a:gd name="T29" fmla="*/ 44 h 142"/>
                <a:gd name="T30" fmla="*/ 54 w 102"/>
                <a:gd name="T31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2">
                  <a:moveTo>
                    <a:pt x="55" y="88"/>
                  </a:moveTo>
                  <a:lnTo>
                    <a:pt x="55" y="88"/>
                  </a:lnTo>
                  <a:lnTo>
                    <a:pt x="28" y="88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5" y="0"/>
                    <a:pt x="102" y="19"/>
                    <a:pt x="102" y="44"/>
                  </a:cubicBezTo>
                  <a:cubicBezTo>
                    <a:pt x="102" y="68"/>
                    <a:pt x="85" y="88"/>
                    <a:pt x="55" y="88"/>
                  </a:cubicBez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28" y="24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7" y="63"/>
                    <a:pt x="75" y="55"/>
                    <a:pt x="75" y="44"/>
                  </a:cubicBezTo>
                  <a:cubicBezTo>
                    <a:pt x="75" y="32"/>
                    <a:pt x="67" y="24"/>
                    <a:pt x="54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Freeform 30"/>
            <p:cNvSpPr>
              <a:spLocks noEditPoints="1"/>
            </p:cNvSpPr>
            <p:nvPr/>
          </p:nvSpPr>
          <p:spPr bwMode="auto">
            <a:xfrm>
              <a:off x="3895725" y="-1457326"/>
              <a:ext cx="95250" cy="130175"/>
            </a:xfrm>
            <a:custGeom>
              <a:avLst/>
              <a:gdLst>
                <a:gd name="T0" fmla="*/ 92 w 106"/>
                <a:gd name="T1" fmla="*/ 128 h 144"/>
                <a:gd name="T2" fmla="*/ 92 w 106"/>
                <a:gd name="T3" fmla="*/ 128 h 144"/>
                <a:gd name="T4" fmla="*/ 53 w 106"/>
                <a:gd name="T5" fmla="*/ 144 h 144"/>
                <a:gd name="T6" fmla="*/ 15 w 106"/>
                <a:gd name="T7" fmla="*/ 128 h 144"/>
                <a:gd name="T8" fmla="*/ 1 w 106"/>
                <a:gd name="T9" fmla="*/ 71 h 144"/>
                <a:gd name="T10" fmla="*/ 15 w 106"/>
                <a:gd name="T11" fmla="*/ 15 h 144"/>
                <a:gd name="T12" fmla="*/ 53 w 106"/>
                <a:gd name="T13" fmla="*/ 0 h 144"/>
                <a:gd name="T14" fmla="*/ 92 w 106"/>
                <a:gd name="T15" fmla="*/ 15 h 144"/>
                <a:gd name="T16" fmla="*/ 106 w 106"/>
                <a:gd name="T17" fmla="*/ 71 h 144"/>
                <a:gd name="T18" fmla="*/ 92 w 106"/>
                <a:gd name="T19" fmla="*/ 128 h 144"/>
                <a:gd name="T20" fmla="*/ 71 w 106"/>
                <a:gd name="T21" fmla="*/ 31 h 144"/>
                <a:gd name="T22" fmla="*/ 71 w 106"/>
                <a:gd name="T23" fmla="*/ 31 h 144"/>
                <a:gd name="T24" fmla="*/ 53 w 106"/>
                <a:gd name="T25" fmla="*/ 24 h 144"/>
                <a:gd name="T26" fmla="*/ 35 w 106"/>
                <a:gd name="T27" fmla="*/ 31 h 144"/>
                <a:gd name="T28" fmla="*/ 29 w 106"/>
                <a:gd name="T29" fmla="*/ 71 h 144"/>
                <a:gd name="T30" fmla="*/ 35 w 106"/>
                <a:gd name="T31" fmla="*/ 111 h 144"/>
                <a:gd name="T32" fmla="*/ 53 w 106"/>
                <a:gd name="T33" fmla="*/ 119 h 144"/>
                <a:gd name="T34" fmla="*/ 71 w 106"/>
                <a:gd name="T35" fmla="*/ 111 h 144"/>
                <a:gd name="T36" fmla="*/ 78 w 106"/>
                <a:gd name="T37" fmla="*/ 71 h 144"/>
                <a:gd name="T38" fmla="*/ 71 w 106"/>
                <a:gd name="T39" fmla="*/ 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4">
                  <a:moveTo>
                    <a:pt x="92" y="128"/>
                  </a:moveTo>
                  <a:lnTo>
                    <a:pt x="92" y="128"/>
                  </a:lnTo>
                  <a:cubicBezTo>
                    <a:pt x="82" y="138"/>
                    <a:pt x="70" y="144"/>
                    <a:pt x="53" y="144"/>
                  </a:cubicBezTo>
                  <a:cubicBezTo>
                    <a:pt x="37" y="144"/>
                    <a:pt x="25" y="138"/>
                    <a:pt x="15" y="128"/>
                  </a:cubicBezTo>
                  <a:cubicBezTo>
                    <a:pt x="0" y="114"/>
                    <a:pt x="1" y="96"/>
                    <a:pt x="1" y="71"/>
                  </a:cubicBezTo>
                  <a:cubicBezTo>
                    <a:pt x="1" y="47"/>
                    <a:pt x="0" y="29"/>
                    <a:pt x="15" y="15"/>
                  </a:cubicBezTo>
                  <a:cubicBezTo>
                    <a:pt x="25" y="5"/>
                    <a:pt x="37" y="0"/>
                    <a:pt x="53" y="0"/>
                  </a:cubicBezTo>
                  <a:cubicBezTo>
                    <a:pt x="70" y="0"/>
                    <a:pt x="82" y="5"/>
                    <a:pt x="92" y="15"/>
                  </a:cubicBezTo>
                  <a:cubicBezTo>
                    <a:pt x="106" y="29"/>
                    <a:pt x="106" y="47"/>
                    <a:pt x="106" y="71"/>
                  </a:cubicBezTo>
                  <a:cubicBezTo>
                    <a:pt x="106" y="96"/>
                    <a:pt x="106" y="114"/>
                    <a:pt x="92" y="128"/>
                  </a:cubicBezTo>
                  <a:close/>
                  <a:moveTo>
                    <a:pt x="71" y="31"/>
                  </a:moveTo>
                  <a:lnTo>
                    <a:pt x="71" y="31"/>
                  </a:lnTo>
                  <a:cubicBezTo>
                    <a:pt x="67" y="27"/>
                    <a:pt x="61" y="24"/>
                    <a:pt x="53" y="24"/>
                  </a:cubicBezTo>
                  <a:cubicBezTo>
                    <a:pt x="46" y="24"/>
                    <a:pt x="39" y="27"/>
                    <a:pt x="35" y="31"/>
                  </a:cubicBezTo>
                  <a:cubicBezTo>
                    <a:pt x="30" y="37"/>
                    <a:pt x="29" y="44"/>
                    <a:pt x="29" y="71"/>
                  </a:cubicBezTo>
                  <a:cubicBezTo>
                    <a:pt x="29" y="99"/>
                    <a:pt x="30" y="105"/>
                    <a:pt x="35" y="111"/>
                  </a:cubicBezTo>
                  <a:cubicBezTo>
                    <a:pt x="39" y="116"/>
                    <a:pt x="46" y="119"/>
                    <a:pt x="53" y="119"/>
                  </a:cubicBezTo>
                  <a:cubicBezTo>
                    <a:pt x="61" y="119"/>
                    <a:pt x="67" y="116"/>
                    <a:pt x="71" y="111"/>
                  </a:cubicBezTo>
                  <a:cubicBezTo>
                    <a:pt x="77" y="105"/>
                    <a:pt x="78" y="99"/>
                    <a:pt x="78" y="71"/>
                  </a:cubicBezTo>
                  <a:cubicBezTo>
                    <a:pt x="78" y="44"/>
                    <a:pt x="77" y="37"/>
                    <a:pt x="71" y="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Freeform 31"/>
            <p:cNvSpPr>
              <a:spLocks noEditPoints="1"/>
            </p:cNvSpPr>
            <p:nvPr/>
          </p:nvSpPr>
          <p:spPr bwMode="auto">
            <a:xfrm>
              <a:off x="4016375" y="-1457326"/>
              <a:ext cx="95250" cy="128588"/>
            </a:xfrm>
            <a:custGeom>
              <a:avLst/>
              <a:gdLst>
                <a:gd name="T0" fmla="*/ 75 w 107"/>
                <a:gd name="T1" fmla="*/ 142 h 142"/>
                <a:gd name="T2" fmla="*/ 75 w 107"/>
                <a:gd name="T3" fmla="*/ 142 h 142"/>
                <a:gd name="T4" fmla="*/ 47 w 107"/>
                <a:gd name="T5" fmla="*/ 85 h 142"/>
                <a:gd name="T6" fmla="*/ 27 w 107"/>
                <a:gd name="T7" fmla="*/ 85 h 142"/>
                <a:gd name="T8" fmla="*/ 27 w 107"/>
                <a:gd name="T9" fmla="*/ 142 h 142"/>
                <a:gd name="T10" fmla="*/ 0 w 107"/>
                <a:gd name="T11" fmla="*/ 142 h 142"/>
                <a:gd name="T12" fmla="*/ 0 w 107"/>
                <a:gd name="T13" fmla="*/ 0 h 142"/>
                <a:gd name="T14" fmla="*/ 55 w 107"/>
                <a:gd name="T15" fmla="*/ 0 h 142"/>
                <a:gd name="T16" fmla="*/ 102 w 107"/>
                <a:gd name="T17" fmla="*/ 43 h 142"/>
                <a:gd name="T18" fmla="*/ 76 w 107"/>
                <a:gd name="T19" fmla="*/ 80 h 142"/>
                <a:gd name="T20" fmla="*/ 107 w 107"/>
                <a:gd name="T21" fmla="*/ 142 h 142"/>
                <a:gd name="T22" fmla="*/ 75 w 107"/>
                <a:gd name="T23" fmla="*/ 142 h 142"/>
                <a:gd name="T24" fmla="*/ 54 w 107"/>
                <a:gd name="T25" fmla="*/ 24 h 142"/>
                <a:gd name="T26" fmla="*/ 54 w 107"/>
                <a:gd name="T27" fmla="*/ 24 h 142"/>
                <a:gd name="T28" fmla="*/ 27 w 107"/>
                <a:gd name="T29" fmla="*/ 24 h 142"/>
                <a:gd name="T30" fmla="*/ 27 w 107"/>
                <a:gd name="T31" fmla="*/ 62 h 142"/>
                <a:gd name="T32" fmla="*/ 54 w 107"/>
                <a:gd name="T33" fmla="*/ 62 h 142"/>
                <a:gd name="T34" fmla="*/ 74 w 107"/>
                <a:gd name="T35" fmla="*/ 43 h 142"/>
                <a:gd name="T36" fmla="*/ 54 w 107"/>
                <a:gd name="T37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2">
                  <a:moveTo>
                    <a:pt x="75" y="142"/>
                  </a:moveTo>
                  <a:lnTo>
                    <a:pt x="75" y="142"/>
                  </a:lnTo>
                  <a:lnTo>
                    <a:pt x="47" y="85"/>
                  </a:lnTo>
                  <a:lnTo>
                    <a:pt x="27" y="85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19"/>
                    <a:pt x="102" y="43"/>
                  </a:cubicBezTo>
                  <a:cubicBezTo>
                    <a:pt x="102" y="63"/>
                    <a:pt x="89" y="75"/>
                    <a:pt x="76" y="80"/>
                  </a:cubicBezTo>
                  <a:lnTo>
                    <a:pt x="107" y="142"/>
                  </a:lnTo>
                  <a:lnTo>
                    <a:pt x="75" y="142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27" y="24"/>
                  </a:lnTo>
                  <a:lnTo>
                    <a:pt x="27" y="62"/>
                  </a:lnTo>
                  <a:lnTo>
                    <a:pt x="54" y="62"/>
                  </a:lnTo>
                  <a:cubicBezTo>
                    <a:pt x="66" y="62"/>
                    <a:pt x="74" y="54"/>
                    <a:pt x="74" y="43"/>
                  </a:cubicBezTo>
                  <a:cubicBezTo>
                    <a:pt x="74" y="32"/>
                    <a:pt x="66" y="24"/>
                    <a:pt x="54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Freeform 32"/>
            <p:cNvSpPr>
              <a:spLocks/>
            </p:cNvSpPr>
            <p:nvPr/>
          </p:nvSpPr>
          <p:spPr bwMode="auto">
            <a:xfrm>
              <a:off x="4122738" y="-1457326"/>
              <a:ext cx="92075" cy="128588"/>
            </a:xfrm>
            <a:custGeom>
              <a:avLst/>
              <a:gdLst>
                <a:gd name="T0" fmla="*/ 0 w 103"/>
                <a:gd name="T1" fmla="*/ 0 h 142"/>
                <a:gd name="T2" fmla="*/ 0 w 103"/>
                <a:gd name="T3" fmla="*/ 0 h 142"/>
                <a:gd name="T4" fmla="*/ 0 w 103"/>
                <a:gd name="T5" fmla="*/ 24 h 142"/>
                <a:gd name="T6" fmla="*/ 38 w 103"/>
                <a:gd name="T7" fmla="*/ 24 h 142"/>
                <a:gd name="T8" fmla="*/ 38 w 103"/>
                <a:gd name="T9" fmla="*/ 142 h 142"/>
                <a:gd name="T10" fmla="*/ 65 w 103"/>
                <a:gd name="T11" fmla="*/ 142 h 142"/>
                <a:gd name="T12" fmla="*/ 65 w 103"/>
                <a:gd name="T13" fmla="*/ 24 h 142"/>
                <a:gd name="T14" fmla="*/ 103 w 103"/>
                <a:gd name="T15" fmla="*/ 24 h 142"/>
                <a:gd name="T16" fmla="*/ 103 w 103"/>
                <a:gd name="T17" fmla="*/ 0 h 142"/>
                <a:gd name="T18" fmla="*/ 0 w 10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4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8" y="24"/>
                  </a:lnTo>
                  <a:lnTo>
                    <a:pt x="38" y="142"/>
                  </a:lnTo>
                  <a:lnTo>
                    <a:pt x="65" y="142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3" name="Emptying Blue text"/>
          <p:cNvGrpSpPr/>
          <p:nvPr/>
        </p:nvGrpSpPr>
        <p:grpSpPr>
          <a:xfrm>
            <a:off x="2982059" y="1637712"/>
            <a:ext cx="690552" cy="106039"/>
            <a:chOff x="2265363" y="-819151"/>
            <a:chExt cx="847725" cy="130175"/>
          </a:xfrm>
          <a:solidFill>
            <a:schemeClr val="accent3">
              <a:lumMod val="75000"/>
            </a:schemeClr>
          </a:solidFill>
        </p:grpSpPr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2265363" y="-819151"/>
              <a:ext cx="84138" cy="128588"/>
            </a:xfrm>
            <a:custGeom>
              <a:avLst/>
              <a:gdLst>
                <a:gd name="T0" fmla="*/ 0 w 94"/>
                <a:gd name="T1" fmla="*/ 142 h 142"/>
                <a:gd name="T2" fmla="*/ 0 w 94"/>
                <a:gd name="T3" fmla="*/ 142 h 142"/>
                <a:gd name="T4" fmla="*/ 0 w 94"/>
                <a:gd name="T5" fmla="*/ 0 h 142"/>
                <a:gd name="T6" fmla="*/ 94 w 94"/>
                <a:gd name="T7" fmla="*/ 0 h 142"/>
                <a:gd name="T8" fmla="*/ 94 w 94"/>
                <a:gd name="T9" fmla="*/ 25 h 142"/>
                <a:gd name="T10" fmla="*/ 28 w 94"/>
                <a:gd name="T11" fmla="*/ 25 h 142"/>
                <a:gd name="T12" fmla="*/ 28 w 94"/>
                <a:gd name="T13" fmla="*/ 58 h 142"/>
                <a:gd name="T14" fmla="*/ 84 w 94"/>
                <a:gd name="T15" fmla="*/ 58 h 142"/>
                <a:gd name="T16" fmla="*/ 84 w 94"/>
                <a:gd name="T17" fmla="*/ 83 h 142"/>
                <a:gd name="T18" fmla="*/ 28 w 94"/>
                <a:gd name="T19" fmla="*/ 83 h 142"/>
                <a:gd name="T20" fmla="*/ 28 w 94"/>
                <a:gd name="T21" fmla="*/ 118 h 142"/>
                <a:gd name="T22" fmla="*/ 94 w 94"/>
                <a:gd name="T23" fmla="*/ 118 h 142"/>
                <a:gd name="T24" fmla="*/ 94 w 94"/>
                <a:gd name="T25" fmla="*/ 142 h 142"/>
                <a:gd name="T26" fmla="*/ 0 w 94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2371725" y="-819151"/>
              <a:ext cx="115888" cy="128588"/>
            </a:xfrm>
            <a:custGeom>
              <a:avLst/>
              <a:gdLst>
                <a:gd name="T0" fmla="*/ 101 w 129"/>
                <a:gd name="T1" fmla="*/ 142 h 142"/>
                <a:gd name="T2" fmla="*/ 101 w 129"/>
                <a:gd name="T3" fmla="*/ 142 h 142"/>
                <a:gd name="T4" fmla="*/ 101 w 129"/>
                <a:gd name="T5" fmla="*/ 59 h 142"/>
                <a:gd name="T6" fmla="*/ 74 w 129"/>
                <a:gd name="T7" fmla="*/ 113 h 142"/>
                <a:gd name="T8" fmla="*/ 55 w 129"/>
                <a:gd name="T9" fmla="*/ 113 h 142"/>
                <a:gd name="T10" fmla="*/ 28 w 129"/>
                <a:gd name="T11" fmla="*/ 59 h 142"/>
                <a:gd name="T12" fmla="*/ 28 w 129"/>
                <a:gd name="T13" fmla="*/ 142 h 142"/>
                <a:gd name="T14" fmla="*/ 0 w 129"/>
                <a:gd name="T15" fmla="*/ 142 h 142"/>
                <a:gd name="T16" fmla="*/ 0 w 129"/>
                <a:gd name="T17" fmla="*/ 0 h 142"/>
                <a:gd name="T18" fmla="*/ 27 w 129"/>
                <a:gd name="T19" fmla="*/ 0 h 142"/>
                <a:gd name="T20" fmla="*/ 64 w 129"/>
                <a:gd name="T21" fmla="*/ 77 h 142"/>
                <a:gd name="T22" fmla="*/ 101 w 129"/>
                <a:gd name="T23" fmla="*/ 0 h 142"/>
                <a:gd name="T24" fmla="*/ 129 w 129"/>
                <a:gd name="T25" fmla="*/ 0 h 142"/>
                <a:gd name="T26" fmla="*/ 129 w 129"/>
                <a:gd name="T27" fmla="*/ 142 h 142"/>
                <a:gd name="T28" fmla="*/ 101 w 129"/>
                <a:gd name="T2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101" y="142"/>
                  </a:moveTo>
                  <a:lnTo>
                    <a:pt x="101" y="142"/>
                  </a:lnTo>
                  <a:lnTo>
                    <a:pt x="101" y="59"/>
                  </a:lnTo>
                  <a:lnTo>
                    <a:pt x="74" y="113"/>
                  </a:lnTo>
                  <a:lnTo>
                    <a:pt x="55" y="113"/>
                  </a:lnTo>
                  <a:lnTo>
                    <a:pt x="28" y="59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64" y="77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29" y="142"/>
                  </a:lnTo>
                  <a:lnTo>
                    <a:pt x="101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Freeform 18"/>
            <p:cNvSpPr>
              <a:spLocks noEditPoints="1"/>
            </p:cNvSpPr>
            <p:nvPr/>
          </p:nvSpPr>
          <p:spPr bwMode="auto">
            <a:xfrm>
              <a:off x="2516188" y="-819151"/>
              <a:ext cx="90488" cy="128588"/>
            </a:xfrm>
            <a:custGeom>
              <a:avLst/>
              <a:gdLst>
                <a:gd name="T0" fmla="*/ 55 w 102"/>
                <a:gd name="T1" fmla="*/ 89 h 142"/>
                <a:gd name="T2" fmla="*/ 55 w 102"/>
                <a:gd name="T3" fmla="*/ 89 h 142"/>
                <a:gd name="T4" fmla="*/ 28 w 102"/>
                <a:gd name="T5" fmla="*/ 89 h 142"/>
                <a:gd name="T6" fmla="*/ 28 w 102"/>
                <a:gd name="T7" fmla="*/ 142 h 142"/>
                <a:gd name="T8" fmla="*/ 0 w 102"/>
                <a:gd name="T9" fmla="*/ 142 h 142"/>
                <a:gd name="T10" fmla="*/ 0 w 102"/>
                <a:gd name="T11" fmla="*/ 0 h 142"/>
                <a:gd name="T12" fmla="*/ 55 w 102"/>
                <a:gd name="T13" fmla="*/ 0 h 142"/>
                <a:gd name="T14" fmla="*/ 102 w 102"/>
                <a:gd name="T15" fmla="*/ 44 h 142"/>
                <a:gd name="T16" fmla="*/ 55 w 102"/>
                <a:gd name="T17" fmla="*/ 89 h 142"/>
                <a:gd name="T18" fmla="*/ 54 w 102"/>
                <a:gd name="T19" fmla="*/ 25 h 142"/>
                <a:gd name="T20" fmla="*/ 54 w 102"/>
                <a:gd name="T21" fmla="*/ 25 h 142"/>
                <a:gd name="T22" fmla="*/ 28 w 102"/>
                <a:gd name="T23" fmla="*/ 25 h 142"/>
                <a:gd name="T24" fmla="*/ 28 w 102"/>
                <a:gd name="T25" fmla="*/ 64 h 142"/>
                <a:gd name="T26" fmla="*/ 54 w 102"/>
                <a:gd name="T27" fmla="*/ 64 h 142"/>
                <a:gd name="T28" fmla="*/ 74 w 102"/>
                <a:gd name="T29" fmla="*/ 44 h 142"/>
                <a:gd name="T30" fmla="*/ 54 w 102"/>
                <a:gd name="T31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2">
                  <a:moveTo>
                    <a:pt x="55" y="89"/>
                  </a:moveTo>
                  <a:lnTo>
                    <a:pt x="55" y="89"/>
                  </a:lnTo>
                  <a:lnTo>
                    <a:pt x="28" y="89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4"/>
                  </a:cubicBezTo>
                  <a:cubicBezTo>
                    <a:pt x="102" y="68"/>
                    <a:pt x="84" y="89"/>
                    <a:pt x="55" y="89"/>
                  </a:cubicBez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4"/>
                  </a:lnTo>
                  <a:lnTo>
                    <a:pt x="54" y="64"/>
                  </a:lnTo>
                  <a:cubicBezTo>
                    <a:pt x="66" y="64"/>
                    <a:pt x="74" y="56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Freeform 19"/>
            <p:cNvSpPr>
              <a:spLocks/>
            </p:cNvSpPr>
            <p:nvPr/>
          </p:nvSpPr>
          <p:spPr bwMode="auto">
            <a:xfrm>
              <a:off x="2620963" y="-819151"/>
              <a:ext cx="90488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Freeform 20"/>
            <p:cNvSpPr>
              <a:spLocks/>
            </p:cNvSpPr>
            <p:nvPr/>
          </p:nvSpPr>
          <p:spPr bwMode="auto">
            <a:xfrm>
              <a:off x="2725738" y="-819151"/>
              <a:ext cx="100013" cy="128588"/>
            </a:xfrm>
            <a:custGeom>
              <a:avLst/>
              <a:gdLst>
                <a:gd name="T0" fmla="*/ 70 w 113"/>
                <a:gd name="T1" fmla="*/ 84 h 142"/>
                <a:gd name="T2" fmla="*/ 70 w 113"/>
                <a:gd name="T3" fmla="*/ 84 h 142"/>
                <a:gd name="T4" fmla="*/ 70 w 113"/>
                <a:gd name="T5" fmla="*/ 142 h 142"/>
                <a:gd name="T6" fmla="*/ 43 w 113"/>
                <a:gd name="T7" fmla="*/ 142 h 142"/>
                <a:gd name="T8" fmla="*/ 43 w 113"/>
                <a:gd name="T9" fmla="*/ 84 h 142"/>
                <a:gd name="T10" fmla="*/ 0 w 113"/>
                <a:gd name="T11" fmla="*/ 0 h 142"/>
                <a:gd name="T12" fmla="*/ 30 w 113"/>
                <a:gd name="T13" fmla="*/ 0 h 142"/>
                <a:gd name="T14" fmla="*/ 57 w 113"/>
                <a:gd name="T15" fmla="*/ 57 h 142"/>
                <a:gd name="T16" fmla="*/ 83 w 113"/>
                <a:gd name="T17" fmla="*/ 0 h 142"/>
                <a:gd name="T18" fmla="*/ 113 w 113"/>
                <a:gd name="T19" fmla="*/ 0 h 142"/>
                <a:gd name="T20" fmla="*/ 70 w 113"/>
                <a:gd name="T21" fmla="*/ 8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2">
                  <a:moveTo>
                    <a:pt x="70" y="84"/>
                  </a:moveTo>
                  <a:lnTo>
                    <a:pt x="70" y="84"/>
                  </a:lnTo>
                  <a:lnTo>
                    <a:pt x="70" y="142"/>
                  </a:lnTo>
                  <a:lnTo>
                    <a:pt x="43" y="142"/>
                  </a:lnTo>
                  <a:lnTo>
                    <a:pt x="43" y="8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7" y="57"/>
                  </a:lnTo>
                  <a:lnTo>
                    <a:pt x="83" y="0"/>
                  </a:lnTo>
                  <a:lnTo>
                    <a:pt x="113" y="0"/>
                  </a:lnTo>
                  <a:lnTo>
                    <a:pt x="70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Freeform 21"/>
            <p:cNvSpPr>
              <a:spLocks/>
            </p:cNvSpPr>
            <p:nvPr/>
          </p:nvSpPr>
          <p:spPr bwMode="auto">
            <a:xfrm>
              <a:off x="2843213" y="-819151"/>
              <a:ext cx="25400" cy="128588"/>
            </a:xfrm>
            <a:custGeom>
              <a:avLst/>
              <a:gdLst>
                <a:gd name="T0" fmla="*/ 0 w 28"/>
                <a:gd name="T1" fmla="*/ 0 h 142"/>
                <a:gd name="T2" fmla="*/ 0 w 28"/>
                <a:gd name="T3" fmla="*/ 0 h 142"/>
                <a:gd name="T4" fmla="*/ 28 w 28"/>
                <a:gd name="T5" fmla="*/ 0 h 142"/>
                <a:gd name="T6" fmla="*/ 28 w 28"/>
                <a:gd name="T7" fmla="*/ 142 h 142"/>
                <a:gd name="T8" fmla="*/ 0 w 28"/>
                <a:gd name="T9" fmla="*/ 142 h 142"/>
                <a:gd name="T10" fmla="*/ 0 w 28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2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Freeform 22"/>
            <p:cNvSpPr>
              <a:spLocks/>
            </p:cNvSpPr>
            <p:nvPr/>
          </p:nvSpPr>
          <p:spPr bwMode="auto">
            <a:xfrm>
              <a:off x="2897188" y="-819151"/>
              <a:ext cx="96838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8 w 109"/>
                <a:gd name="T5" fmla="*/ 55 h 142"/>
                <a:gd name="T6" fmla="*/ 28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5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8" y="5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Freeform 23"/>
            <p:cNvSpPr>
              <a:spLocks/>
            </p:cNvSpPr>
            <p:nvPr/>
          </p:nvSpPr>
          <p:spPr bwMode="auto">
            <a:xfrm>
              <a:off x="3017838" y="-819151"/>
              <a:ext cx="95250" cy="130175"/>
            </a:xfrm>
            <a:custGeom>
              <a:avLst/>
              <a:gdLst>
                <a:gd name="T0" fmla="*/ 93 w 107"/>
                <a:gd name="T1" fmla="*/ 128 h 145"/>
                <a:gd name="T2" fmla="*/ 93 w 107"/>
                <a:gd name="T3" fmla="*/ 128 h 145"/>
                <a:gd name="T4" fmla="*/ 53 w 107"/>
                <a:gd name="T5" fmla="*/ 145 h 145"/>
                <a:gd name="T6" fmla="*/ 15 w 107"/>
                <a:gd name="T7" fmla="*/ 129 h 145"/>
                <a:gd name="T8" fmla="*/ 1 w 107"/>
                <a:gd name="T9" fmla="*/ 72 h 145"/>
                <a:gd name="T10" fmla="*/ 15 w 107"/>
                <a:gd name="T11" fmla="*/ 15 h 145"/>
                <a:gd name="T12" fmla="*/ 53 w 107"/>
                <a:gd name="T13" fmla="*/ 0 h 145"/>
                <a:gd name="T14" fmla="*/ 107 w 107"/>
                <a:gd name="T15" fmla="*/ 45 h 145"/>
                <a:gd name="T16" fmla="*/ 79 w 107"/>
                <a:gd name="T17" fmla="*/ 45 h 145"/>
                <a:gd name="T18" fmla="*/ 53 w 107"/>
                <a:gd name="T19" fmla="*/ 25 h 145"/>
                <a:gd name="T20" fmla="*/ 35 w 107"/>
                <a:gd name="T21" fmla="*/ 32 h 145"/>
                <a:gd name="T22" fmla="*/ 29 w 107"/>
                <a:gd name="T23" fmla="*/ 72 h 145"/>
                <a:gd name="T24" fmla="*/ 35 w 107"/>
                <a:gd name="T25" fmla="*/ 112 h 145"/>
                <a:gd name="T26" fmla="*/ 53 w 107"/>
                <a:gd name="T27" fmla="*/ 120 h 145"/>
                <a:gd name="T28" fmla="*/ 73 w 107"/>
                <a:gd name="T29" fmla="*/ 112 h 145"/>
                <a:gd name="T30" fmla="*/ 79 w 107"/>
                <a:gd name="T31" fmla="*/ 93 h 145"/>
                <a:gd name="T32" fmla="*/ 79 w 107"/>
                <a:gd name="T33" fmla="*/ 87 h 145"/>
                <a:gd name="T34" fmla="*/ 53 w 107"/>
                <a:gd name="T35" fmla="*/ 87 h 145"/>
                <a:gd name="T36" fmla="*/ 53 w 107"/>
                <a:gd name="T37" fmla="*/ 64 h 145"/>
                <a:gd name="T38" fmla="*/ 107 w 107"/>
                <a:gd name="T39" fmla="*/ 64 h 145"/>
                <a:gd name="T40" fmla="*/ 107 w 107"/>
                <a:gd name="T41" fmla="*/ 85 h 145"/>
                <a:gd name="T42" fmla="*/ 93 w 107"/>
                <a:gd name="T43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45">
                  <a:moveTo>
                    <a:pt x="93" y="128"/>
                  </a:moveTo>
                  <a:lnTo>
                    <a:pt x="93" y="128"/>
                  </a:lnTo>
                  <a:cubicBezTo>
                    <a:pt x="82" y="140"/>
                    <a:pt x="68" y="145"/>
                    <a:pt x="53" y="145"/>
                  </a:cubicBezTo>
                  <a:cubicBezTo>
                    <a:pt x="38" y="145"/>
                    <a:pt x="25" y="139"/>
                    <a:pt x="15" y="129"/>
                  </a:cubicBezTo>
                  <a:cubicBezTo>
                    <a:pt x="0" y="115"/>
                    <a:pt x="1" y="97"/>
                    <a:pt x="1" y="72"/>
                  </a:cubicBezTo>
                  <a:cubicBezTo>
                    <a:pt x="1" y="48"/>
                    <a:pt x="0" y="30"/>
                    <a:pt x="15" y="15"/>
                  </a:cubicBezTo>
                  <a:cubicBezTo>
                    <a:pt x="25" y="5"/>
                    <a:pt x="37" y="0"/>
                    <a:pt x="53" y="0"/>
                  </a:cubicBezTo>
                  <a:cubicBezTo>
                    <a:pt x="86" y="0"/>
                    <a:pt x="103" y="21"/>
                    <a:pt x="107" y="45"/>
                  </a:cubicBezTo>
                  <a:lnTo>
                    <a:pt x="79" y="45"/>
                  </a:lnTo>
                  <a:cubicBezTo>
                    <a:pt x="76" y="32"/>
                    <a:pt x="67" y="25"/>
                    <a:pt x="53" y="25"/>
                  </a:cubicBezTo>
                  <a:cubicBezTo>
                    <a:pt x="46" y="25"/>
                    <a:pt x="39" y="28"/>
                    <a:pt x="35" y="32"/>
                  </a:cubicBezTo>
                  <a:cubicBezTo>
                    <a:pt x="30" y="38"/>
                    <a:pt x="29" y="45"/>
                    <a:pt x="29" y="72"/>
                  </a:cubicBezTo>
                  <a:cubicBezTo>
                    <a:pt x="29" y="100"/>
                    <a:pt x="30" y="106"/>
                    <a:pt x="35" y="112"/>
                  </a:cubicBezTo>
                  <a:cubicBezTo>
                    <a:pt x="39" y="117"/>
                    <a:pt x="46" y="120"/>
                    <a:pt x="53" y="120"/>
                  </a:cubicBezTo>
                  <a:cubicBezTo>
                    <a:pt x="62" y="120"/>
                    <a:pt x="68" y="117"/>
                    <a:pt x="73" y="112"/>
                  </a:cubicBezTo>
                  <a:cubicBezTo>
                    <a:pt x="78" y="107"/>
                    <a:pt x="79" y="100"/>
                    <a:pt x="79" y="93"/>
                  </a:cubicBezTo>
                  <a:lnTo>
                    <a:pt x="79" y="87"/>
                  </a:lnTo>
                  <a:lnTo>
                    <a:pt x="53" y="87"/>
                  </a:lnTo>
                  <a:lnTo>
                    <a:pt x="53" y="64"/>
                  </a:lnTo>
                  <a:lnTo>
                    <a:pt x="107" y="64"/>
                  </a:lnTo>
                  <a:lnTo>
                    <a:pt x="107" y="85"/>
                  </a:lnTo>
                  <a:cubicBezTo>
                    <a:pt x="107" y="106"/>
                    <a:pt x="103" y="118"/>
                    <a:pt x="93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6" name="Containment blue"/>
          <p:cNvSpPr/>
          <p:nvPr/>
        </p:nvSpPr>
        <p:spPr>
          <a:xfrm>
            <a:off x="1106424" y="1463039"/>
            <a:ext cx="1280160" cy="2927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5" name="Containment text Blue"/>
          <p:cNvGrpSpPr/>
          <p:nvPr/>
        </p:nvGrpSpPr>
        <p:grpSpPr>
          <a:xfrm>
            <a:off x="1258662" y="1637712"/>
            <a:ext cx="978930" cy="106039"/>
            <a:chOff x="85725" y="-819151"/>
            <a:chExt cx="1201738" cy="130175"/>
          </a:xfrm>
          <a:solidFill>
            <a:schemeClr val="accent3">
              <a:lumMod val="75000"/>
            </a:schemeClr>
          </a:solidFill>
        </p:grpSpPr>
        <p:sp>
          <p:nvSpPr>
            <p:cNvPr id="216" name="Freeform 5"/>
            <p:cNvSpPr>
              <a:spLocks/>
            </p:cNvSpPr>
            <p:nvPr/>
          </p:nvSpPr>
          <p:spPr bwMode="auto">
            <a:xfrm>
              <a:off x="85725" y="-819151"/>
              <a:ext cx="92075" cy="130175"/>
            </a:xfrm>
            <a:custGeom>
              <a:avLst/>
              <a:gdLst>
                <a:gd name="T0" fmla="*/ 52 w 104"/>
                <a:gd name="T1" fmla="*/ 144 h 144"/>
                <a:gd name="T2" fmla="*/ 52 w 104"/>
                <a:gd name="T3" fmla="*/ 144 h 144"/>
                <a:gd name="T4" fmla="*/ 14 w 104"/>
                <a:gd name="T5" fmla="*/ 129 h 144"/>
                <a:gd name="T6" fmla="*/ 0 w 104"/>
                <a:gd name="T7" fmla="*/ 72 h 144"/>
                <a:gd name="T8" fmla="*/ 14 w 104"/>
                <a:gd name="T9" fmla="*/ 15 h 144"/>
                <a:gd name="T10" fmla="*/ 52 w 104"/>
                <a:gd name="T11" fmla="*/ 0 h 144"/>
                <a:gd name="T12" fmla="*/ 104 w 104"/>
                <a:gd name="T13" fmla="*/ 45 h 144"/>
                <a:gd name="T14" fmla="*/ 76 w 104"/>
                <a:gd name="T15" fmla="*/ 45 h 144"/>
                <a:gd name="T16" fmla="*/ 52 w 104"/>
                <a:gd name="T17" fmla="*/ 25 h 144"/>
                <a:gd name="T18" fmla="*/ 34 w 104"/>
                <a:gd name="T19" fmla="*/ 32 h 144"/>
                <a:gd name="T20" fmla="*/ 27 w 104"/>
                <a:gd name="T21" fmla="*/ 72 h 144"/>
                <a:gd name="T22" fmla="*/ 34 w 104"/>
                <a:gd name="T23" fmla="*/ 112 h 144"/>
                <a:gd name="T24" fmla="*/ 52 w 104"/>
                <a:gd name="T25" fmla="*/ 120 h 144"/>
                <a:gd name="T26" fmla="*/ 76 w 104"/>
                <a:gd name="T27" fmla="*/ 99 h 144"/>
                <a:gd name="T28" fmla="*/ 104 w 104"/>
                <a:gd name="T29" fmla="*/ 99 h 144"/>
                <a:gd name="T30" fmla="*/ 52 w 104"/>
                <a:gd name="T3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44">
                  <a:moveTo>
                    <a:pt x="52" y="144"/>
                  </a:moveTo>
                  <a:lnTo>
                    <a:pt x="52" y="144"/>
                  </a:lnTo>
                  <a:cubicBezTo>
                    <a:pt x="36" y="144"/>
                    <a:pt x="24" y="139"/>
                    <a:pt x="14" y="129"/>
                  </a:cubicBezTo>
                  <a:cubicBezTo>
                    <a:pt x="0" y="114"/>
                    <a:pt x="0" y="97"/>
                    <a:pt x="0" y="72"/>
                  </a:cubicBezTo>
                  <a:cubicBezTo>
                    <a:pt x="0" y="48"/>
                    <a:pt x="0" y="30"/>
                    <a:pt x="14" y="15"/>
                  </a:cubicBezTo>
                  <a:cubicBezTo>
                    <a:pt x="24" y="5"/>
                    <a:pt x="36" y="0"/>
                    <a:pt x="52" y="0"/>
                  </a:cubicBezTo>
                  <a:cubicBezTo>
                    <a:pt x="78" y="0"/>
                    <a:pt x="99" y="15"/>
                    <a:pt x="104" y="45"/>
                  </a:cubicBezTo>
                  <a:lnTo>
                    <a:pt x="76" y="45"/>
                  </a:lnTo>
                  <a:cubicBezTo>
                    <a:pt x="73" y="33"/>
                    <a:pt x="66" y="25"/>
                    <a:pt x="52" y="25"/>
                  </a:cubicBezTo>
                  <a:cubicBezTo>
                    <a:pt x="44" y="25"/>
                    <a:pt x="38" y="27"/>
                    <a:pt x="34" y="32"/>
                  </a:cubicBezTo>
                  <a:cubicBezTo>
                    <a:pt x="29" y="38"/>
                    <a:pt x="27" y="45"/>
                    <a:pt x="27" y="72"/>
                  </a:cubicBezTo>
                  <a:cubicBezTo>
                    <a:pt x="27" y="99"/>
                    <a:pt x="29" y="106"/>
                    <a:pt x="34" y="112"/>
                  </a:cubicBezTo>
                  <a:cubicBezTo>
                    <a:pt x="38" y="117"/>
                    <a:pt x="44" y="120"/>
                    <a:pt x="52" y="120"/>
                  </a:cubicBezTo>
                  <a:cubicBezTo>
                    <a:pt x="66" y="120"/>
                    <a:pt x="73" y="111"/>
                    <a:pt x="76" y="99"/>
                  </a:cubicBezTo>
                  <a:lnTo>
                    <a:pt x="104" y="99"/>
                  </a:lnTo>
                  <a:cubicBezTo>
                    <a:pt x="99" y="129"/>
                    <a:pt x="78" y="144"/>
                    <a:pt x="52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 6"/>
            <p:cNvSpPr>
              <a:spLocks noEditPoints="1"/>
            </p:cNvSpPr>
            <p:nvPr/>
          </p:nvSpPr>
          <p:spPr bwMode="auto">
            <a:xfrm>
              <a:off x="196850" y="-819151"/>
              <a:ext cx="93663" cy="130175"/>
            </a:xfrm>
            <a:custGeom>
              <a:avLst/>
              <a:gdLst>
                <a:gd name="T0" fmla="*/ 91 w 105"/>
                <a:gd name="T1" fmla="*/ 129 h 144"/>
                <a:gd name="T2" fmla="*/ 91 w 105"/>
                <a:gd name="T3" fmla="*/ 129 h 144"/>
                <a:gd name="T4" fmla="*/ 53 w 105"/>
                <a:gd name="T5" fmla="*/ 144 h 144"/>
                <a:gd name="T6" fmla="*/ 14 w 105"/>
                <a:gd name="T7" fmla="*/ 129 h 144"/>
                <a:gd name="T8" fmla="*/ 0 w 105"/>
                <a:gd name="T9" fmla="*/ 72 h 144"/>
                <a:gd name="T10" fmla="*/ 14 w 105"/>
                <a:gd name="T11" fmla="*/ 15 h 144"/>
                <a:gd name="T12" fmla="*/ 53 w 105"/>
                <a:gd name="T13" fmla="*/ 0 h 144"/>
                <a:gd name="T14" fmla="*/ 91 w 105"/>
                <a:gd name="T15" fmla="*/ 15 h 144"/>
                <a:gd name="T16" fmla="*/ 105 w 105"/>
                <a:gd name="T17" fmla="*/ 72 h 144"/>
                <a:gd name="T18" fmla="*/ 91 w 105"/>
                <a:gd name="T19" fmla="*/ 129 h 144"/>
                <a:gd name="T20" fmla="*/ 70 w 105"/>
                <a:gd name="T21" fmla="*/ 32 h 144"/>
                <a:gd name="T22" fmla="*/ 70 w 105"/>
                <a:gd name="T23" fmla="*/ 32 h 144"/>
                <a:gd name="T24" fmla="*/ 53 w 105"/>
                <a:gd name="T25" fmla="*/ 25 h 144"/>
                <a:gd name="T26" fmla="*/ 35 w 105"/>
                <a:gd name="T27" fmla="*/ 32 h 144"/>
                <a:gd name="T28" fmla="*/ 28 w 105"/>
                <a:gd name="T29" fmla="*/ 72 h 144"/>
                <a:gd name="T30" fmla="*/ 35 w 105"/>
                <a:gd name="T31" fmla="*/ 112 h 144"/>
                <a:gd name="T32" fmla="*/ 53 w 105"/>
                <a:gd name="T33" fmla="*/ 120 h 144"/>
                <a:gd name="T34" fmla="*/ 70 w 105"/>
                <a:gd name="T35" fmla="*/ 112 h 144"/>
                <a:gd name="T36" fmla="*/ 77 w 105"/>
                <a:gd name="T37" fmla="*/ 72 h 144"/>
                <a:gd name="T38" fmla="*/ 70 w 105"/>
                <a:gd name="T39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44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4"/>
                    <a:pt x="53" y="144"/>
                  </a:cubicBezTo>
                  <a:cubicBezTo>
                    <a:pt x="36" y="144"/>
                    <a:pt x="24" y="139"/>
                    <a:pt x="14" y="129"/>
                  </a:cubicBezTo>
                  <a:cubicBezTo>
                    <a:pt x="0" y="114"/>
                    <a:pt x="0" y="97"/>
                    <a:pt x="0" y="72"/>
                  </a:cubicBezTo>
                  <a:cubicBezTo>
                    <a:pt x="0" y="48"/>
                    <a:pt x="0" y="30"/>
                    <a:pt x="14" y="15"/>
                  </a:cubicBezTo>
                  <a:cubicBezTo>
                    <a:pt x="24" y="5"/>
                    <a:pt x="36" y="0"/>
                    <a:pt x="53" y="0"/>
                  </a:cubicBezTo>
                  <a:cubicBezTo>
                    <a:pt x="69" y="0"/>
                    <a:pt x="81" y="5"/>
                    <a:pt x="91" y="15"/>
                  </a:cubicBezTo>
                  <a:cubicBezTo>
                    <a:pt x="105" y="30"/>
                    <a:pt x="105" y="48"/>
                    <a:pt x="105" y="72"/>
                  </a:cubicBezTo>
                  <a:cubicBezTo>
                    <a:pt x="105" y="97"/>
                    <a:pt x="105" y="114"/>
                    <a:pt x="91" y="129"/>
                  </a:cubicBezTo>
                  <a:close/>
                  <a:moveTo>
                    <a:pt x="70" y="32"/>
                  </a:moveTo>
                  <a:lnTo>
                    <a:pt x="70" y="32"/>
                  </a:lnTo>
                  <a:cubicBezTo>
                    <a:pt x="66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99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6" y="117"/>
                    <a:pt x="70" y="112"/>
                  </a:cubicBezTo>
                  <a:cubicBezTo>
                    <a:pt x="76" y="106"/>
                    <a:pt x="77" y="99"/>
                    <a:pt x="77" y="72"/>
                  </a:cubicBezTo>
                  <a:cubicBezTo>
                    <a:pt x="77" y="45"/>
                    <a:pt x="76" y="38"/>
                    <a:pt x="70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7"/>
            <p:cNvSpPr>
              <a:spLocks/>
            </p:cNvSpPr>
            <p:nvPr/>
          </p:nvSpPr>
          <p:spPr bwMode="auto">
            <a:xfrm>
              <a:off x="315913" y="-819151"/>
              <a:ext cx="96838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8 w 109"/>
                <a:gd name="T5" fmla="*/ 55 h 142"/>
                <a:gd name="T6" fmla="*/ 28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5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8" y="5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8"/>
            <p:cNvSpPr>
              <a:spLocks/>
            </p:cNvSpPr>
            <p:nvPr/>
          </p:nvSpPr>
          <p:spPr bwMode="auto">
            <a:xfrm>
              <a:off x="431800" y="-819151"/>
              <a:ext cx="92075" cy="128588"/>
            </a:xfrm>
            <a:custGeom>
              <a:avLst/>
              <a:gdLst>
                <a:gd name="T0" fmla="*/ 65 w 103"/>
                <a:gd name="T1" fmla="*/ 25 h 142"/>
                <a:gd name="T2" fmla="*/ 65 w 103"/>
                <a:gd name="T3" fmla="*/ 25 h 142"/>
                <a:gd name="T4" fmla="*/ 65 w 103"/>
                <a:gd name="T5" fmla="*/ 142 h 142"/>
                <a:gd name="T6" fmla="*/ 38 w 103"/>
                <a:gd name="T7" fmla="*/ 142 h 142"/>
                <a:gd name="T8" fmla="*/ 38 w 103"/>
                <a:gd name="T9" fmla="*/ 25 h 142"/>
                <a:gd name="T10" fmla="*/ 0 w 103"/>
                <a:gd name="T11" fmla="*/ 25 h 142"/>
                <a:gd name="T12" fmla="*/ 0 w 103"/>
                <a:gd name="T13" fmla="*/ 0 h 142"/>
                <a:gd name="T14" fmla="*/ 103 w 103"/>
                <a:gd name="T15" fmla="*/ 0 h 142"/>
                <a:gd name="T16" fmla="*/ 103 w 103"/>
                <a:gd name="T17" fmla="*/ 25 h 142"/>
                <a:gd name="T18" fmla="*/ 65 w 103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8" y="142"/>
                  </a:lnTo>
                  <a:lnTo>
                    <a:pt x="38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9"/>
            <p:cNvSpPr>
              <a:spLocks noEditPoints="1"/>
            </p:cNvSpPr>
            <p:nvPr/>
          </p:nvSpPr>
          <p:spPr bwMode="auto">
            <a:xfrm>
              <a:off x="520700" y="-819151"/>
              <a:ext cx="111125" cy="128588"/>
            </a:xfrm>
            <a:custGeom>
              <a:avLst/>
              <a:gdLst>
                <a:gd name="T0" fmla="*/ 96 w 125"/>
                <a:gd name="T1" fmla="*/ 142 h 142"/>
                <a:gd name="T2" fmla="*/ 96 w 125"/>
                <a:gd name="T3" fmla="*/ 142 h 142"/>
                <a:gd name="T4" fmla="*/ 88 w 125"/>
                <a:gd name="T5" fmla="*/ 117 h 142"/>
                <a:gd name="T6" fmla="*/ 37 w 125"/>
                <a:gd name="T7" fmla="*/ 117 h 142"/>
                <a:gd name="T8" fmla="*/ 29 w 125"/>
                <a:gd name="T9" fmla="*/ 142 h 142"/>
                <a:gd name="T10" fmla="*/ 0 w 125"/>
                <a:gd name="T11" fmla="*/ 142 h 142"/>
                <a:gd name="T12" fmla="*/ 51 w 125"/>
                <a:gd name="T13" fmla="*/ 0 h 142"/>
                <a:gd name="T14" fmla="*/ 73 w 125"/>
                <a:gd name="T15" fmla="*/ 0 h 142"/>
                <a:gd name="T16" fmla="*/ 125 w 125"/>
                <a:gd name="T17" fmla="*/ 142 h 142"/>
                <a:gd name="T18" fmla="*/ 96 w 125"/>
                <a:gd name="T19" fmla="*/ 142 h 142"/>
                <a:gd name="T20" fmla="*/ 63 w 125"/>
                <a:gd name="T21" fmla="*/ 42 h 142"/>
                <a:gd name="T22" fmla="*/ 63 w 125"/>
                <a:gd name="T23" fmla="*/ 42 h 142"/>
                <a:gd name="T24" fmla="*/ 45 w 125"/>
                <a:gd name="T25" fmla="*/ 94 h 142"/>
                <a:gd name="T26" fmla="*/ 80 w 125"/>
                <a:gd name="T27" fmla="*/ 94 h 142"/>
                <a:gd name="T28" fmla="*/ 63 w 125"/>
                <a:gd name="T29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42">
                  <a:moveTo>
                    <a:pt x="96" y="142"/>
                  </a:moveTo>
                  <a:lnTo>
                    <a:pt x="96" y="142"/>
                  </a:lnTo>
                  <a:lnTo>
                    <a:pt x="88" y="117"/>
                  </a:lnTo>
                  <a:lnTo>
                    <a:pt x="37" y="117"/>
                  </a:lnTo>
                  <a:lnTo>
                    <a:pt x="29" y="142"/>
                  </a:lnTo>
                  <a:lnTo>
                    <a:pt x="0" y="142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125" y="142"/>
                  </a:lnTo>
                  <a:lnTo>
                    <a:pt x="96" y="142"/>
                  </a:lnTo>
                  <a:close/>
                  <a:moveTo>
                    <a:pt x="63" y="42"/>
                  </a:moveTo>
                  <a:lnTo>
                    <a:pt x="63" y="42"/>
                  </a:lnTo>
                  <a:lnTo>
                    <a:pt x="45" y="94"/>
                  </a:lnTo>
                  <a:lnTo>
                    <a:pt x="80" y="94"/>
                  </a:lnTo>
                  <a:lnTo>
                    <a:pt x="63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Freeform 10"/>
            <p:cNvSpPr>
              <a:spLocks/>
            </p:cNvSpPr>
            <p:nvPr/>
          </p:nvSpPr>
          <p:spPr bwMode="auto">
            <a:xfrm>
              <a:off x="649288" y="-819151"/>
              <a:ext cx="25400" cy="128588"/>
            </a:xfrm>
            <a:custGeom>
              <a:avLst/>
              <a:gdLst>
                <a:gd name="T0" fmla="*/ 0 w 28"/>
                <a:gd name="T1" fmla="*/ 0 h 142"/>
                <a:gd name="T2" fmla="*/ 0 w 28"/>
                <a:gd name="T3" fmla="*/ 0 h 142"/>
                <a:gd name="T4" fmla="*/ 28 w 28"/>
                <a:gd name="T5" fmla="*/ 0 h 142"/>
                <a:gd name="T6" fmla="*/ 28 w 28"/>
                <a:gd name="T7" fmla="*/ 142 h 142"/>
                <a:gd name="T8" fmla="*/ 0 w 28"/>
                <a:gd name="T9" fmla="*/ 142 h 142"/>
                <a:gd name="T10" fmla="*/ 0 w 28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2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 11"/>
            <p:cNvSpPr>
              <a:spLocks/>
            </p:cNvSpPr>
            <p:nvPr/>
          </p:nvSpPr>
          <p:spPr bwMode="auto">
            <a:xfrm>
              <a:off x="703263" y="-819151"/>
              <a:ext cx="96838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7 w 109"/>
                <a:gd name="T5" fmla="*/ 55 h 142"/>
                <a:gd name="T6" fmla="*/ 27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4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7" y="55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Freeform 12"/>
            <p:cNvSpPr>
              <a:spLocks/>
            </p:cNvSpPr>
            <p:nvPr/>
          </p:nvSpPr>
          <p:spPr bwMode="auto">
            <a:xfrm>
              <a:off x="828675" y="-819151"/>
              <a:ext cx="114300" cy="128588"/>
            </a:xfrm>
            <a:custGeom>
              <a:avLst/>
              <a:gdLst>
                <a:gd name="T0" fmla="*/ 102 w 129"/>
                <a:gd name="T1" fmla="*/ 142 h 142"/>
                <a:gd name="T2" fmla="*/ 102 w 129"/>
                <a:gd name="T3" fmla="*/ 142 h 142"/>
                <a:gd name="T4" fmla="*/ 102 w 129"/>
                <a:gd name="T5" fmla="*/ 59 h 142"/>
                <a:gd name="T6" fmla="*/ 74 w 129"/>
                <a:gd name="T7" fmla="*/ 113 h 142"/>
                <a:gd name="T8" fmla="*/ 56 w 129"/>
                <a:gd name="T9" fmla="*/ 113 h 142"/>
                <a:gd name="T10" fmla="*/ 28 w 129"/>
                <a:gd name="T11" fmla="*/ 59 h 142"/>
                <a:gd name="T12" fmla="*/ 28 w 129"/>
                <a:gd name="T13" fmla="*/ 142 h 142"/>
                <a:gd name="T14" fmla="*/ 0 w 129"/>
                <a:gd name="T15" fmla="*/ 142 h 142"/>
                <a:gd name="T16" fmla="*/ 0 w 129"/>
                <a:gd name="T17" fmla="*/ 0 h 142"/>
                <a:gd name="T18" fmla="*/ 28 w 129"/>
                <a:gd name="T19" fmla="*/ 0 h 142"/>
                <a:gd name="T20" fmla="*/ 65 w 129"/>
                <a:gd name="T21" fmla="*/ 77 h 142"/>
                <a:gd name="T22" fmla="*/ 102 w 129"/>
                <a:gd name="T23" fmla="*/ 0 h 142"/>
                <a:gd name="T24" fmla="*/ 129 w 129"/>
                <a:gd name="T25" fmla="*/ 0 h 142"/>
                <a:gd name="T26" fmla="*/ 129 w 129"/>
                <a:gd name="T27" fmla="*/ 142 h 142"/>
                <a:gd name="T28" fmla="*/ 102 w 129"/>
                <a:gd name="T2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102" y="142"/>
                  </a:moveTo>
                  <a:lnTo>
                    <a:pt x="102" y="142"/>
                  </a:lnTo>
                  <a:lnTo>
                    <a:pt x="102" y="59"/>
                  </a:lnTo>
                  <a:lnTo>
                    <a:pt x="74" y="113"/>
                  </a:lnTo>
                  <a:lnTo>
                    <a:pt x="56" y="113"/>
                  </a:lnTo>
                  <a:lnTo>
                    <a:pt x="28" y="59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65" y="77"/>
                  </a:lnTo>
                  <a:lnTo>
                    <a:pt x="102" y="0"/>
                  </a:lnTo>
                  <a:lnTo>
                    <a:pt x="129" y="0"/>
                  </a:lnTo>
                  <a:lnTo>
                    <a:pt x="129" y="142"/>
                  </a:lnTo>
                  <a:lnTo>
                    <a:pt x="102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Freeform 13"/>
            <p:cNvSpPr>
              <a:spLocks/>
            </p:cNvSpPr>
            <p:nvPr/>
          </p:nvSpPr>
          <p:spPr bwMode="auto">
            <a:xfrm>
              <a:off x="971550" y="-819151"/>
              <a:ext cx="84138" cy="128588"/>
            </a:xfrm>
            <a:custGeom>
              <a:avLst/>
              <a:gdLst>
                <a:gd name="T0" fmla="*/ 0 w 94"/>
                <a:gd name="T1" fmla="*/ 142 h 142"/>
                <a:gd name="T2" fmla="*/ 0 w 94"/>
                <a:gd name="T3" fmla="*/ 142 h 142"/>
                <a:gd name="T4" fmla="*/ 0 w 94"/>
                <a:gd name="T5" fmla="*/ 0 h 142"/>
                <a:gd name="T6" fmla="*/ 94 w 94"/>
                <a:gd name="T7" fmla="*/ 0 h 142"/>
                <a:gd name="T8" fmla="*/ 94 w 94"/>
                <a:gd name="T9" fmla="*/ 25 h 142"/>
                <a:gd name="T10" fmla="*/ 28 w 94"/>
                <a:gd name="T11" fmla="*/ 25 h 142"/>
                <a:gd name="T12" fmla="*/ 28 w 94"/>
                <a:gd name="T13" fmla="*/ 58 h 142"/>
                <a:gd name="T14" fmla="*/ 84 w 94"/>
                <a:gd name="T15" fmla="*/ 58 h 142"/>
                <a:gd name="T16" fmla="*/ 84 w 94"/>
                <a:gd name="T17" fmla="*/ 83 h 142"/>
                <a:gd name="T18" fmla="*/ 28 w 94"/>
                <a:gd name="T19" fmla="*/ 83 h 142"/>
                <a:gd name="T20" fmla="*/ 28 w 94"/>
                <a:gd name="T21" fmla="*/ 118 h 142"/>
                <a:gd name="T22" fmla="*/ 94 w 94"/>
                <a:gd name="T23" fmla="*/ 118 h 142"/>
                <a:gd name="T24" fmla="*/ 94 w 94"/>
                <a:gd name="T25" fmla="*/ 142 h 142"/>
                <a:gd name="T26" fmla="*/ 0 w 94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Freeform 14"/>
            <p:cNvSpPr>
              <a:spLocks/>
            </p:cNvSpPr>
            <p:nvPr/>
          </p:nvSpPr>
          <p:spPr bwMode="auto">
            <a:xfrm>
              <a:off x="1077913" y="-819151"/>
              <a:ext cx="98425" cy="128588"/>
            </a:xfrm>
            <a:custGeom>
              <a:avLst/>
              <a:gdLst>
                <a:gd name="T0" fmla="*/ 85 w 109"/>
                <a:gd name="T1" fmla="*/ 142 h 142"/>
                <a:gd name="T2" fmla="*/ 85 w 109"/>
                <a:gd name="T3" fmla="*/ 142 h 142"/>
                <a:gd name="T4" fmla="*/ 28 w 109"/>
                <a:gd name="T5" fmla="*/ 55 h 142"/>
                <a:gd name="T6" fmla="*/ 28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5 w 109"/>
                <a:gd name="T13" fmla="*/ 0 h 142"/>
                <a:gd name="T14" fmla="*/ 82 w 109"/>
                <a:gd name="T15" fmla="*/ 87 h 142"/>
                <a:gd name="T16" fmla="*/ 82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5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5" y="142"/>
                  </a:moveTo>
                  <a:lnTo>
                    <a:pt x="85" y="142"/>
                  </a:lnTo>
                  <a:lnTo>
                    <a:pt x="28" y="5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82" y="87"/>
                  </a:lnTo>
                  <a:lnTo>
                    <a:pt x="82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5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1195388" y="-819151"/>
              <a:ext cx="92075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      |</a:t>
            </a:r>
            <a:endParaRPr kumimoji="0" lang="en-US" sz="600" b="0" i="0" u="none" strike="noStrike" kern="1200" cap="none" spc="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7C509-FEEF-45D3-B896-7C07814C0C1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Debate on sewerage and non-sewerage still on- going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424878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9" name="Reuse/Disposal"/>
          <p:cNvGrpSpPr/>
          <p:nvPr/>
        </p:nvGrpSpPr>
        <p:grpSpPr>
          <a:xfrm>
            <a:off x="7479799" y="1628013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198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2" name="Reuse/Disposal"/>
          <p:cNvGrpSpPr/>
          <p:nvPr/>
        </p:nvGrpSpPr>
        <p:grpSpPr>
          <a:xfrm>
            <a:off x="7479799" y="2253824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172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5" name="Reuse/Disposal"/>
          <p:cNvGrpSpPr/>
          <p:nvPr/>
        </p:nvGrpSpPr>
        <p:grpSpPr>
          <a:xfrm>
            <a:off x="7479799" y="3526618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158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7" name="text"/>
          <p:cNvSpPr/>
          <p:nvPr/>
        </p:nvSpPr>
        <p:spPr>
          <a:xfrm>
            <a:off x="188565" y="2201591"/>
            <a:ext cx="898593" cy="2299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Sewerage</a:t>
            </a:r>
          </a:p>
        </p:txBody>
      </p:sp>
      <p:sp>
        <p:nvSpPr>
          <p:cNvPr id="268" name="text"/>
          <p:cNvSpPr/>
          <p:nvPr/>
        </p:nvSpPr>
        <p:spPr>
          <a:xfrm>
            <a:off x="121706" y="3230463"/>
            <a:ext cx="1032310" cy="7044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Non-sewerage</a:t>
            </a:r>
          </a:p>
        </p:txBody>
      </p:sp>
      <p:sp>
        <p:nvSpPr>
          <p:cNvPr id="134" name="Reuse/Disposal blue"/>
          <p:cNvSpPr/>
          <p:nvPr/>
        </p:nvSpPr>
        <p:spPr>
          <a:xfrm>
            <a:off x="7424878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6" name="Reuse/Disposal"/>
          <p:cNvGrpSpPr/>
          <p:nvPr/>
        </p:nvGrpSpPr>
        <p:grpSpPr>
          <a:xfrm>
            <a:off x="7479799" y="1628013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370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7" name="Chevrons"/>
          <p:cNvGrpSpPr/>
          <p:nvPr/>
        </p:nvGrpSpPr>
        <p:grpSpPr>
          <a:xfrm>
            <a:off x="7155497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67" name="Chevron 366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Chevron 367"/>
            <p:cNvSpPr/>
            <p:nvPr/>
          </p:nvSpPr>
          <p:spPr>
            <a:xfrm>
              <a:off x="2263733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Chevron 368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Treatment Tan"/>
          <p:cNvGrpSpPr/>
          <p:nvPr/>
        </p:nvGrpSpPr>
        <p:grpSpPr>
          <a:xfrm>
            <a:off x="5845671" y="1464750"/>
            <a:ext cx="1280160" cy="2926081"/>
            <a:chOff x="5845671" y="1464750"/>
            <a:chExt cx="1280160" cy="2926081"/>
          </a:xfrm>
        </p:grpSpPr>
        <p:sp>
          <p:nvSpPr>
            <p:cNvPr id="135" name="Treatment Tan"/>
            <p:cNvSpPr/>
            <p:nvPr/>
          </p:nvSpPr>
          <p:spPr>
            <a:xfrm>
              <a:off x="5845671" y="1464750"/>
              <a:ext cx="1280160" cy="29260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8" name="Treatment"/>
            <p:cNvGrpSpPr/>
            <p:nvPr/>
          </p:nvGrpSpPr>
          <p:grpSpPr>
            <a:xfrm>
              <a:off x="6076463" y="1638358"/>
              <a:ext cx="818577" cy="104746"/>
              <a:chOff x="5437188" y="-819151"/>
              <a:chExt cx="1004888" cy="128588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58" name="Freeform 33"/>
              <p:cNvSpPr>
                <a:spLocks/>
              </p:cNvSpPr>
              <p:nvPr/>
            </p:nvSpPr>
            <p:spPr bwMode="auto">
              <a:xfrm>
                <a:off x="5437188" y="-819151"/>
                <a:ext cx="92075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 34"/>
              <p:cNvSpPr>
                <a:spLocks noEditPoints="1"/>
              </p:cNvSpPr>
              <p:nvPr/>
            </p:nvSpPr>
            <p:spPr bwMode="auto">
              <a:xfrm>
                <a:off x="5549900" y="-819151"/>
                <a:ext cx="95250" cy="128588"/>
              </a:xfrm>
              <a:custGeom>
                <a:avLst/>
                <a:gdLst>
                  <a:gd name="T0" fmla="*/ 76 w 108"/>
                  <a:gd name="T1" fmla="*/ 142 h 142"/>
                  <a:gd name="T2" fmla="*/ 76 w 108"/>
                  <a:gd name="T3" fmla="*/ 142 h 142"/>
                  <a:gd name="T4" fmla="*/ 48 w 108"/>
                  <a:gd name="T5" fmla="*/ 86 h 142"/>
                  <a:gd name="T6" fmla="*/ 28 w 108"/>
                  <a:gd name="T7" fmla="*/ 86 h 142"/>
                  <a:gd name="T8" fmla="*/ 28 w 108"/>
                  <a:gd name="T9" fmla="*/ 142 h 142"/>
                  <a:gd name="T10" fmla="*/ 0 w 108"/>
                  <a:gd name="T11" fmla="*/ 142 h 142"/>
                  <a:gd name="T12" fmla="*/ 0 w 108"/>
                  <a:gd name="T13" fmla="*/ 0 h 142"/>
                  <a:gd name="T14" fmla="*/ 56 w 108"/>
                  <a:gd name="T15" fmla="*/ 0 h 142"/>
                  <a:gd name="T16" fmla="*/ 102 w 108"/>
                  <a:gd name="T17" fmla="*/ 44 h 142"/>
                  <a:gd name="T18" fmla="*/ 76 w 108"/>
                  <a:gd name="T19" fmla="*/ 81 h 142"/>
                  <a:gd name="T20" fmla="*/ 108 w 108"/>
                  <a:gd name="T21" fmla="*/ 142 h 142"/>
                  <a:gd name="T22" fmla="*/ 76 w 108"/>
                  <a:gd name="T23" fmla="*/ 142 h 142"/>
                  <a:gd name="T24" fmla="*/ 54 w 108"/>
                  <a:gd name="T25" fmla="*/ 25 h 142"/>
                  <a:gd name="T26" fmla="*/ 54 w 108"/>
                  <a:gd name="T27" fmla="*/ 25 h 142"/>
                  <a:gd name="T28" fmla="*/ 28 w 108"/>
                  <a:gd name="T29" fmla="*/ 25 h 142"/>
                  <a:gd name="T30" fmla="*/ 28 w 108"/>
                  <a:gd name="T31" fmla="*/ 62 h 142"/>
                  <a:gd name="T32" fmla="*/ 54 w 108"/>
                  <a:gd name="T33" fmla="*/ 62 h 142"/>
                  <a:gd name="T34" fmla="*/ 74 w 108"/>
                  <a:gd name="T35" fmla="*/ 44 h 142"/>
                  <a:gd name="T36" fmla="*/ 54 w 108"/>
                  <a:gd name="T37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142">
                    <a:moveTo>
                      <a:pt x="76" y="142"/>
                    </a:moveTo>
                    <a:lnTo>
                      <a:pt x="76" y="142"/>
                    </a:lnTo>
                    <a:lnTo>
                      <a:pt x="48" y="86"/>
                    </a:lnTo>
                    <a:lnTo>
                      <a:pt x="28" y="86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5" y="0"/>
                      <a:pt x="102" y="20"/>
                      <a:pt x="102" y="44"/>
                    </a:cubicBezTo>
                    <a:cubicBezTo>
                      <a:pt x="102" y="64"/>
                      <a:pt x="90" y="76"/>
                      <a:pt x="76" y="81"/>
                    </a:cubicBezTo>
                    <a:lnTo>
                      <a:pt x="108" y="142"/>
                    </a:lnTo>
                    <a:lnTo>
                      <a:pt x="76" y="142"/>
                    </a:lnTo>
                    <a:close/>
                    <a:moveTo>
                      <a:pt x="54" y="25"/>
                    </a:moveTo>
                    <a:lnTo>
                      <a:pt x="54" y="25"/>
                    </a:lnTo>
                    <a:lnTo>
                      <a:pt x="28" y="25"/>
                    </a:lnTo>
                    <a:lnTo>
                      <a:pt x="28" y="62"/>
                    </a:lnTo>
                    <a:lnTo>
                      <a:pt x="54" y="62"/>
                    </a:lnTo>
                    <a:cubicBezTo>
                      <a:pt x="66" y="62"/>
                      <a:pt x="74" y="55"/>
                      <a:pt x="74" y="44"/>
                    </a:cubicBezTo>
                    <a:cubicBezTo>
                      <a:pt x="74" y="33"/>
                      <a:pt x="66" y="25"/>
                      <a:pt x="54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Freeform 35"/>
              <p:cNvSpPr>
                <a:spLocks/>
              </p:cNvSpPr>
              <p:nvPr/>
            </p:nvSpPr>
            <p:spPr bwMode="auto">
              <a:xfrm>
                <a:off x="5665788" y="-819151"/>
                <a:ext cx="82550" cy="128588"/>
              </a:xfrm>
              <a:custGeom>
                <a:avLst/>
                <a:gdLst>
                  <a:gd name="T0" fmla="*/ 0 w 93"/>
                  <a:gd name="T1" fmla="*/ 142 h 142"/>
                  <a:gd name="T2" fmla="*/ 0 w 93"/>
                  <a:gd name="T3" fmla="*/ 142 h 142"/>
                  <a:gd name="T4" fmla="*/ 0 w 93"/>
                  <a:gd name="T5" fmla="*/ 0 h 142"/>
                  <a:gd name="T6" fmla="*/ 93 w 93"/>
                  <a:gd name="T7" fmla="*/ 0 h 142"/>
                  <a:gd name="T8" fmla="*/ 93 w 93"/>
                  <a:gd name="T9" fmla="*/ 25 h 142"/>
                  <a:gd name="T10" fmla="*/ 27 w 93"/>
                  <a:gd name="T11" fmla="*/ 25 h 142"/>
                  <a:gd name="T12" fmla="*/ 27 w 93"/>
                  <a:gd name="T13" fmla="*/ 58 h 142"/>
                  <a:gd name="T14" fmla="*/ 84 w 93"/>
                  <a:gd name="T15" fmla="*/ 58 h 142"/>
                  <a:gd name="T16" fmla="*/ 84 w 93"/>
                  <a:gd name="T17" fmla="*/ 83 h 142"/>
                  <a:gd name="T18" fmla="*/ 27 w 93"/>
                  <a:gd name="T19" fmla="*/ 83 h 142"/>
                  <a:gd name="T20" fmla="*/ 27 w 93"/>
                  <a:gd name="T21" fmla="*/ 118 h 142"/>
                  <a:gd name="T22" fmla="*/ 93 w 93"/>
                  <a:gd name="T23" fmla="*/ 118 h 142"/>
                  <a:gd name="T24" fmla="*/ 93 w 93"/>
                  <a:gd name="T25" fmla="*/ 142 h 142"/>
                  <a:gd name="T26" fmla="*/ 0 w 93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5"/>
                    </a:lnTo>
                    <a:lnTo>
                      <a:pt x="27" y="25"/>
                    </a:lnTo>
                    <a:lnTo>
                      <a:pt x="27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7" y="83"/>
                    </a:lnTo>
                    <a:lnTo>
                      <a:pt x="27" y="118"/>
                    </a:lnTo>
                    <a:lnTo>
                      <a:pt x="93" y="118"/>
                    </a:lnTo>
                    <a:lnTo>
                      <a:pt x="93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 36"/>
              <p:cNvSpPr>
                <a:spLocks noEditPoints="1"/>
              </p:cNvSpPr>
              <p:nvPr/>
            </p:nvSpPr>
            <p:spPr bwMode="auto">
              <a:xfrm>
                <a:off x="5764213" y="-819151"/>
                <a:ext cx="112713" cy="128588"/>
              </a:xfrm>
              <a:custGeom>
                <a:avLst/>
                <a:gdLst>
                  <a:gd name="T0" fmla="*/ 97 w 126"/>
                  <a:gd name="T1" fmla="*/ 142 h 142"/>
                  <a:gd name="T2" fmla="*/ 97 w 126"/>
                  <a:gd name="T3" fmla="*/ 142 h 142"/>
                  <a:gd name="T4" fmla="*/ 89 w 126"/>
                  <a:gd name="T5" fmla="*/ 117 h 142"/>
                  <a:gd name="T6" fmla="*/ 38 w 126"/>
                  <a:gd name="T7" fmla="*/ 117 h 142"/>
                  <a:gd name="T8" fmla="*/ 29 w 126"/>
                  <a:gd name="T9" fmla="*/ 142 h 142"/>
                  <a:gd name="T10" fmla="*/ 0 w 126"/>
                  <a:gd name="T11" fmla="*/ 142 h 142"/>
                  <a:gd name="T12" fmla="*/ 52 w 126"/>
                  <a:gd name="T13" fmla="*/ 0 h 142"/>
                  <a:gd name="T14" fmla="*/ 74 w 126"/>
                  <a:gd name="T15" fmla="*/ 0 h 142"/>
                  <a:gd name="T16" fmla="*/ 126 w 126"/>
                  <a:gd name="T17" fmla="*/ 142 h 142"/>
                  <a:gd name="T18" fmla="*/ 97 w 126"/>
                  <a:gd name="T19" fmla="*/ 142 h 142"/>
                  <a:gd name="T20" fmla="*/ 64 w 126"/>
                  <a:gd name="T21" fmla="*/ 42 h 142"/>
                  <a:gd name="T22" fmla="*/ 64 w 126"/>
                  <a:gd name="T23" fmla="*/ 42 h 142"/>
                  <a:gd name="T24" fmla="*/ 46 w 126"/>
                  <a:gd name="T25" fmla="*/ 94 h 142"/>
                  <a:gd name="T26" fmla="*/ 81 w 126"/>
                  <a:gd name="T27" fmla="*/ 94 h 142"/>
                  <a:gd name="T28" fmla="*/ 64 w 126"/>
                  <a:gd name="T29" fmla="*/ 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42">
                    <a:moveTo>
                      <a:pt x="97" y="142"/>
                    </a:moveTo>
                    <a:lnTo>
                      <a:pt x="97" y="142"/>
                    </a:lnTo>
                    <a:lnTo>
                      <a:pt x="89" y="117"/>
                    </a:lnTo>
                    <a:lnTo>
                      <a:pt x="38" y="117"/>
                    </a:lnTo>
                    <a:lnTo>
                      <a:pt x="29" y="142"/>
                    </a:lnTo>
                    <a:lnTo>
                      <a:pt x="0" y="142"/>
                    </a:lnTo>
                    <a:lnTo>
                      <a:pt x="52" y="0"/>
                    </a:lnTo>
                    <a:lnTo>
                      <a:pt x="74" y="0"/>
                    </a:lnTo>
                    <a:lnTo>
                      <a:pt x="126" y="142"/>
                    </a:lnTo>
                    <a:lnTo>
                      <a:pt x="97" y="142"/>
                    </a:lnTo>
                    <a:close/>
                    <a:moveTo>
                      <a:pt x="64" y="42"/>
                    </a:moveTo>
                    <a:lnTo>
                      <a:pt x="64" y="42"/>
                    </a:lnTo>
                    <a:lnTo>
                      <a:pt x="46" y="94"/>
                    </a:lnTo>
                    <a:lnTo>
                      <a:pt x="81" y="94"/>
                    </a:lnTo>
                    <a:lnTo>
                      <a:pt x="64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Freeform 37"/>
              <p:cNvSpPr>
                <a:spLocks/>
              </p:cNvSpPr>
              <p:nvPr/>
            </p:nvSpPr>
            <p:spPr bwMode="auto">
              <a:xfrm>
                <a:off x="5872163" y="-819151"/>
                <a:ext cx="92075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Freeform 38"/>
              <p:cNvSpPr>
                <a:spLocks/>
              </p:cNvSpPr>
              <p:nvPr/>
            </p:nvSpPr>
            <p:spPr bwMode="auto">
              <a:xfrm>
                <a:off x="5984875" y="-819151"/>
                <a:ext cx="114300" cy="128588"/>
              </a:xfrm>
              <a:custGeom>
                <a:avLst/>
                <a:gdLst>
                  <a:gd name="T0" fmla="*/ 101 w 129"/>
                  <a:gd name="T1" fmla="*/ 142 h 142"/>
                  <a:gd name="T2" fmla="*/ 101 w 129"/>
                  <a:gd name="T3" fmla="*/ 142 h 142"/>
                  <a:gd name="T4" fmla="*/ 101 w 129"/>
                  <a:gd name="T5" fmla="*/ 59 h 142"/>
                  <a:gd name="T6" fmla="*/ 74 w 129"/>
                  <a:gd name="T7" fmla="*/ 113 h 142"/>
                  <a:gd name="T8" fmla="*/ 55 w 129"/>
                  <a:gd name="T9" fmla="*/ 113 h 142"/>
                  <a:gd name="T10" fmla="*/ 27 w 129"/>
                  <a:gd name="T11" fmla="*/ 59 h 142"/>
                  <a:gd name="T12" fmla="*/ 27 w 129"/>
                  <a:gd name="T13" fmla="*/ 142 h 142"/>
                  <a:gd name="T14" fmla="*/ 0 w 129"/>
                  <a:gd name="T15" fmla="*/ 142 h 142"/>
                  <a:gd name="T16" fmla="*/ 0 w 129"/>
                  <a:gd name="T17" fmla="*/ 0 h 142"/>
                  <a:gd name="T18" fmla="*/ 27 w 129"/>
                  <a:gd name="T19" fmla="*/ 0 h 142"/>
                  <a:gd name="T20" fmla="*/ 64 w 129"/>
                  <a:gd name="T21" fmla="*/ 77 h 142"/>
                  <a:gd name="T22" fmla="*/ 101 w 129"/>
                  <a:gd name="T23" fmla="*/ 0 h 142"/>
                  <a:gd name="T24" fmla="*/ 129 w 129"/>
                  <a:gd name="T25" fmla="*/ 0 h 142"/>
                  <a:gd name="T26" fmla="*/ 129 w 129"/>
                  <a:gd name="T27" fmla="*/ 142 h 142"/>
                  <a:gd name="T28" fmla="*/ 101 w 12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42">
                    <a:moveTo>
                      <a:pt x="101" y="142"/>
                    </a:moveTo>
                    <a:lnTo>
                      <a:pt x="101" y="142"/>
                    </a:lnTo>
                    <a:lnTo>
                      <a:pt x="101" y="59"/>
                    </a:lnTo>
                    <a:lnTo>
                      <a:pt x="74" y="113"/>
                    </a:lnTo>
                    <a:lnTo>
                      <a:pt x="55" y="113"/>
                    </a:lnTo>
                    <a:lnTo>
                      <a:pt x="27" y="59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64" y="77"/>
                    </a:lnTo>
                    <a:lnTo>
                      <a:pt x="101" y="0"/>
                    </a:lnTo>
                    <a:lnTo>
                      <a:pt x="129" y="0"/>
                    </a:lnTo>
                    <a:lnTo>
                      <a:pt x="129" y="142"/>
                    </a:lnTo>
                    <a:lnTo>
                      <a:pt x="101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 39"/>
              <p:cNvSpPr>
                <a:spLocks/>
              </p:cNvSpPr>
              <p:nvPr/>
            </p:nvSpPr>
            <p:spPr bwMode="auto">
              <a:xfrm>
                <a:off x="6127750" y="-819151"/>
                <a:ext cx="82550" cy="128588"/>
              </a:xfrm>
              <a:custGeom>
                <a:avLst/>
                <a:gdLst>
                  <a:gd name="T0" fmla="*/ 0 w 93"/>
                  <a:gd name="T1" fmla="*/ 142 h 142"/>
                  <a:gd name="T2" fmla="*/ 0 w 93"/>
                  <a:gd name="T3" fmla="*/ 142 h 142"/>
                  <a:gd name="T4" fmla="*/ 0 w 93"/>
                  <a:gd name="T5" fmla="*/ 0 h 142"/>
                  <a:gd name="T6" fmla="*/ 93 w 93"/>
                  <a:gd name="T7" fmla="*/ 0 h 142"/>
                  <a:gd name="T8" fmla="*/ 93 w 93"/>
                  <a:gd name="T9" fmla="*/ 25 h 142"/>
                  <a:gd name="T10" fmla="*/ 27 w 93"/>
                  <a:gd name="T11" fmla="*/ 25 h 142"/>
                  <a:gd name="T12" fmla="*/ 27 w 93"/>
                  <a:gd name="T13" fmla="*/ 58 h 142"/>
                  <a:gd name="T14" fmla="*/ 84 w 93"/>
                  <a:gd name="T15" fmla="*/ 58 h 142"/>
                  <a:gd name="T16" fmla="*/ 84 w 93"/>
                  <a:gd name="T17" fmla="*/ 83 h 142"/>
                  <a:gd name="T18" fmla="*/ 27 w 93"/>
                  <a:gd name="T19" fmla="*/ 83 h 142"/>
                  <a:gd name="T20" fmla="*/ 27 w 93"/>
                  <a:gd name="T21" fmla="*/ 118 h 142"/>
                  <a:gd name="T22" fmla="*/ 93 w 93"/>
                  <a:gd name="T23" fmla="*/ 118 h 142"/>
                  <a:gd name="T24" fmla="*/ 93 w 93"/>
                  <a:gd name="T25" fmla="*/ 142 h 142"/>
                  <a:gd name="T26" fmla="*/ 0 w 93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5"/>
                    </a:lnTo>
                    <a:lnTo>
                      <a:pt x="27" y="25"/>
                    </a:lnTo>
                    <a:lnTo>
                      <a:pt x="27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7" y="83"/>
                    </a:lnTo>
                    <a:lnTo>
                      <a:pt x="27" y="118"/>
                    </a:lnTo>
                    <a:lnTo>
                      <a:pt x="93" y="118"/>
                    </a:lnTo>
                    <a:lnTo>
                      <a:pt x="93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 40"/>
              <p:cNvSpPr>
                <a:spLocks/>
              </p:cNvSpPr>
              <p:nvPr/>
            </p:nvSpPr>
            <p:spPr bwMode="auto">
              <a:xfrm>
                <a:off x="6234113" y="-819151"/>
                <a:ext cx="98425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7 w 109"/>
                  <a:gd name="T5" fmla="*/ 55 h 142"/>
                  <a:gd name="T6" fmla="*/ 27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4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7" y="55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Freeform 41"/>
              <p:cNvSpPr>
                <a:spLocks/>
              </p:cNvSpPr>
              <p:nvPr/>
            </p:nvSpPr>
            <p:spPr bwMode="auto">
              <a:xfrm>
                <a:off x="6351588" y="-819151"/>
                <a:ext cx="90488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Reuse/Disposal"/>
          <p:cNvGrpSpPr/>
          <p:nvPr/>
        </p:nvGrpSpPr>
        <p:grpSpPr>
          <a:xfrm>
            <a:off x="7479799" y="2253824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344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Reuse/Disposal"/>
          <p:cNvGrpSpPr/>
          <p:nvPr/>
        </p:nvGrpSpPr>
        <p:grpSpPr>
          <a:xfrm>
            <a:off x="7479799" y="3526618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330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2" name="Chevrons"/>
          <p:cNvGrpSpPr/>
          <p:nvPr/>
        </p:nvGrpSpPr>
        <p:grpSpPr>
          <a:xfrm>
            <a:off x="5581747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27" name="Chevron 326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Chevron 327"/>
            <p:cNvSpPr/>
            <p:nvPr/>
          </p:nvSpPr>
          <p:spPr>
            <a:xfrm>
              <a:off x="2263733" y="401620"/>
              <a:ext cx="91439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Chevron 328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Transport Tan"/>
          <p:cNvGrpSpPr/>
          <p:nvPr/>
        </p:nvGrpSpPr>
        <p:grpSpPr>
          <a:xfrm>
            <a:off x="4266463" y="1464751"/>
            <a:ext cx="1280160" cy="2926080"/>
            <a:chOff x="4266463" y="1464751"/>
            <a:chExt cx="1280160" cy="2926080"/>
          </a:xfrm>
        </p:grpSpPr>
        <p:sp>
          <p:nvSpPr>
            <p:cNvPr id="145" name="Transport Tan"/>
            <p:cNvSpPr/>
            <p:nvPr/>
          </p:nvSpPr>
          <p:spPr>
            <a:xfrm>
              <a:off x="4266463" y="1464751"/>
              <a:ext cx="1280160" cy="2926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4" name="Transport"/>
            <p:cNvGrpSpPr/>
            <p:nvPr/>
          </p:nvGrpSpPr>
          <p:grpSpPr>
            <a:xfrm>
              <a:off x="4495315" y="1637712"/>
              <a:ext cx="822456" cy="106039"/>
              <a:chOff x="3205163" y="-1457326"/>
              <a:chExt cx="1009650" cy="1301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18" name="Freeform 24"/>
              <p:cNvSpPr>
                <a:spLocks/>
              </p:cNvSpPr>
              <p:nvPr/>
            </p:nvSpPr>
            <p:spPr bwMode="auto">
              <a:xfrm>
                <a:off x="3205163" y="-1457326"/>
                <a:ext cx="92075" cy="128588"/>
              </a:xfrm>
              <a:custGeom>
                <a:avLst/>
                <a:gdLst>
                  <a:gd name="T0" fmla="*/ 0 w 103"/>
                  <a:gd name="T1" fmla="*/ 0 h 142"/>
                  <a:gd name="T2" fmla="*/ 0 w 103"/>
                  <a:gd name="T3" fmla="*/ 0 h 142"/>
                  <a:gd name="T4" fmla="*/ 0 w 103"/>
                  <a:gd name="T5" fmla="*/ 24 h 142"/>
                  <a:gd name="T6" fmla="*/ 38 w 103"/>
                  <a:gd name="T7" fmla="*/ 24 h 142"/>
                  <a:gd name="T8" fmla="*/ 38 w 103"/>
                  <a:gd name="T9" fmla="*/ 142 h 142"/>
                  <a:gd name="T10" fmla="*/ 65 w 103"/>
                  <a:gd name="T11" fmla="*/ 142 h 142"/>
                  <a:gd name="T12" fmla="*/ 65 w 103"/>
                  <a:gd name="T13" fmla="*/ 24 h 142"/>
                  <a:gd name="T14" fmla="*/ 103 w 103"/>
                  <a:gd name="T15" fmla="*/ 24 h 142"/>
                  <a:gd name="T16" fmla="*/ 103 w 103"/>
                  <a:gd name="T17" fmla="*/ 0 h 142"/>
                  <a:gd name="T18" fmla="*/ 0 w 103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38" y="24"/>
                    </a:lnTo>
                    <a:lnTo>
                      <a:pt x="38" y="142"/>
                    </a:lnTo>
                    <a:lnTo>
                      <a:pt x="65" y="142"/>
                    </a:lnTo>
                    <a:lnTo>
                      <a:pt x="65" y="24"/>
                    </a:lnTo>
                    <a:lnTo>
                      <a:pt x="103" y="24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Freeform 25"/>
              <p:cNvSpPr>
                <a:spLocks noEditPoints="1"/>
              </p:cNvSpPr>
              <p:nvPr/>
            </p:nvSpPr>
            <p:spPr bwMode="auto">
              <a:xfrm>
                <a:off x="3316288" y="-1457326"/>
                <a:ext cx="96838" cy="128588"/>
              </a:xfrm>
              <a:custGeom>
                <a:avLst/>
                <a:gdLst>
                  <a:gd name="T0" fmla="*/ 76 w 108"/>
                  <a:gd name="T1" fmla="*/ 142 h 142"/>
                  <a:gd name="T2" fmla="*/ 76 w 108"/>
                  <a:gd name="T3" fmla="*/ 142 h 142"/>
                  <a:gd name="T4" fmla="*/ 48 w 108"/>
                  <a:gd name="T5" fmla="*/ 85 h 142"/>
                  <a:gd name="T6" fmla="*/ 28 w 108"/>
                  <a:gd name="T7" fmla="*/ 85 h 142"/>
                  <a:gd name="T8" fmla="*/ 28 w 108"/>
                  <a:gd name="T9" fmla="*/ 142 h 142"/>
                  <a:gd name="T10" fmla="*/ 0 w 108"/>
                  <a:gd name="T11" fmla="*/ 142 h 142"/>
                  <a:gd name="T12" fmla="*/ 0 w 108"/>
                  <a:gd name="T13" fmla="*/ 0 h 142"/>
                  <a:gd name="T14" fmla="*/ 56 w 108"/>
                  <a:gd name="T15" fmla="*/ 0 h 142"/>
                  <a:gd name="T16" fmla="*/ 102 w 108"/>
                  <a:gd name="T17" fmla="*/ 43 h 142"/>
                  <a:gd name="T18" fmla="*/ 76 w 108"/>
                  <a:gd name="T19" fmla="*/ 80 h 142"/>
                  <a:gd name="T20" fmla="*/ 108 w 108"/>
                  <a:gd name="T21" fmla="*/ 142 h 142"/>
                  <a:gd name="T22" fmla="*/ 76 w 108"/>
                  <a:gd name="T23" fmla="*/ 142 h 142"/>
                  <a:gd name="T24" fmla="*/ 54 w 108"/>
                  <a:gd name="T25" fmla="*/ 24 h 142"/>
                  <a:gd name="T26" fmla="*/ 54 w 108"/>
                  <a:gd name="T27" fmla="*/ 24 h 142"/>
                  <a:gd name="T28" fmla="*/ 28 w 108"/>
                  <a:gd name="T29" fmla="*/ 24 h 142"/>
                  <a:gd name="T30" fmla="*/ 28 w 108"/>
                  <a:gd name="T31" fmla="*/ 62 h 142"/>
                  <a:gd name="T32" fmla="*/ 54 w 108"/>
                  <a:gd name="T33" fmla="*/ 62 h 142"/>
                  <a:gd name="T34" fmla="*/ 74 w 108"/>
                  <a:gd name="T35" fmla="*/ 43 h 142"/>
                  <a:gd name="T36" fmla="*/ 54 w 108"/>
                  <a:gd name="T37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142">
                    <a:moveTo>
                      <a:pt x="76" y="142"/>
                    </a:moveTo>
                    <a:lnTo>
                      <a:pt x="76" y="142"/>
                    </a:lnTo>
                    <a:lnTo>
                      <a:pt x="48" y="85"/>
                    </a:lnTo>
                    <a:lnTo>
                      <a:pt x="28" y="8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5" y="0"/>
                      <a:pt x="102" y="19"/>
                      <a:pt x="102" y="43"/>
                    </a:cubicBezTo>
                    <a:cubicBezTo>
                      <a:pt x="102" y="63"/>
                      <a:pt x="90" y="75"/>
                      <a:pt x="76" y="80"/>
                    </a:cubicBezTo>
                    <a:lnTo>
                      <a:pt x="108" y="142"/>
                    </a:lnTo>
                    <a:lnTo>
                      <a:pt x="76" y="142"/>
                    </a:lnTo>
                    <a:close/>
                    <a:moveTo>
                      <a:pt x="54" y="24"/>
                    </a:moveTo>
                    <a:lnTo>
                      <a:pt x="54" y="24"/>
                    </a:lnTo>
                    <a:lnTo>
                      <a:pt x="28" y="24"/>
                    </a:lnTo>
                    <a:lnTo>
                      <a:pt x="28" y="62"/>
                    </a:lnTo>
                    <a:lnTo>
                      <a:pt x="54" y="62"/>
                    </a:lnTo>
                    <a:cubicBezTo>
                      <a:pt x="66" y="62"/>
                      <a:pt x="74" y="54"/>
                      <a:pt x="74" y="43"/>
                    </a:cubicBezTo>
                    <a:cubicBezTo>
                      <a:pt x="74" y="32"/>
                      <a:pt x="66" y="24"/>
                      <a:pt x="54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Freeform 26"/>
              <p:cNvSpPr>
                <a:spLocks noEditPoints="1"/>
              </p:cNvSpPr>
              <p:nvPr/>
            </p:nvSpPr>
            <p:spPr bwMode="auto">
              <a:xfrm>
                <a:off x="3427413" y="-1457326"/>
                <a:ext cx="111125" cy="128588"/>
              </a:xfrm>
              <a:custGeom>
                <a:avLst/>
                <a:gdLst>
                  <a:gd name="T0" fmla="*/ 52 w 126"/>
                  <a:gd name="T1" fmla="*/ 0 h 142"/>
                  <a:gd name="T2" fmla="*/ 52 w 126"/>
                  <a:gd name="T3" fmla="*/ 0 h 142"/>
                  <a:gd name="T4" fmla="*/ 0 w 126"/>
                  <a:gd name="T5" fmla="*/ 142 h 142"/>
                  <a:gd name="T6" fmla="*/ 29 w 126"/>
                  <a:gd name="T7" fmla="*/ 142 h 142"/>
                  <a:gd name="T8" fmla="*/ 38 w 126"/>
                  <a:gd name="T9" fmla="*/ 116 h 142"/>
                  <a:gd name="T10" fmla="*/ 88 w 126"/>
                  <a:gd name="T11" fmla="*/ 116 h 142"/>
                  <a:gd name="T12" fmla="*/ 97 w 126"/>
                  <a:gd name="T13" fmla="*/ 142 h 142"/>
                  <a:gd name="T14" fmla="*/ 126 w 126"/>
                  <a:gd name="T15" fmla="*/ 142 h 142"/>
                  <a:gd name="T16" fmla="*/ 74 w 126"/>
                  <a:gd name="T17" fmla="*/ 0 h 142"/>
                  <a:gd name="T18" fmla="*/ 52 w 126"/>
                  <a:gd name="T19" fmla="*/ 0 h 142"/>
                  <a:gd name="T20" fmla="*/ 63 w 126"/>
                  <a:gd name="T21" fmla="*/ 41 h 142"/>
                  <a:gd name="T22" fmla="*/ 63 w 126"/>
                  <a:gd name="T23" fmla="*/ 41 h 142"/>
                  <a:gd name="T24" fmla="*/ 81 w 126"/>
                  <a:gd name="T25" fmla="*/ 93 h 142"/>
                  <a:gd name="T26" fmla="*/ 45 w 126"/>
                  <a:gd name="T27" fmla="*/ 93 h 142"/>
                  <a:gd name="T28" fmla="*/ 63 w 126"/>
                  <a:gd name="T29" fmla="*/ 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42">
                    <a:moveTo>
                      <a:pt x="52" y="0"/>
                    </a:moveTo>
                    <a:lnTo>
                      <a:pt x="52" y="0"/>
                    </a:lnTo>
                    <a:lnTo>
                      <a:pt x="0" y="142"/>
                    </a:lnTo>
                    <a:lnTo>
                      <a:pt x="29" y="142"/>
                    </a:lnTo>
                    <a:lnTo>
                      <a:pt x="38" y="116"/>
                    </a:lnTo>
                    <a:lnTo>
                      <a:pt x="88" y="116"/>
                    </a:lnTo>
                    <a:lnTo>
                      <a:pt x="97" y="142"/>
                    </a:lnTo>
                    <a:lnTo>
                      <a:pt x="126" y="142"/>
                    </a:lnTo>
                    <a:lnTo>
                      <a:pt x="74" y="0"/>
                    </a:lnTo>
                    <a:lnTo>
                      <a:pt x="52" y="0"/>
                    </a:lnTo>
                    <a:close/>
                    <a:moveTo>
                      <a:pt x="63" y="41"/>
                    </a:moveTo>
                    <a:lnTo>
                      <a:pt x="63" y="41"/>
                    </a:lnTo>
                    <a:lnTo>
                      <a:pt x="81" y="93"/>
                    </a:lnTo>
                    <a:lnTo>
                      <a:pt x="45" y="93"/>
                    </a:lnTo>
                    <a:lnTo>
                      <a:pt x="63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1" name="Freeform 27"/>
              <p:cNvSpPr>
                <a:spLocks/>
              </p:cNvSpPr>
              <p:nvPr/>
            </p:nvSpPr>
            <p:spPr bwMode="auto">
              <a:xfrm>
                <a:off x="3556000" y="-1457326"/>
                <a:ext cx="98425" cy="128588"/>
              </a:xfrm>
              <a:custGeom>
                <a:avLst/>
                <a:gdLst>
                  <a:gd name="T0" fmla="*/ 81 w 109"/>
                  <a:gd name="T1" fmla="*/ 0 h 142"/>
                  <a:gd name="T2" fmla="*/ 81 w 109"/>
                  <a:gd name="T3" fmla="*/ 0 h 142"/>
                  <a:gd name="T4" fmla="*/ 81 w 109"/>
                  <a:gd name="T5" fmla="*/ 86 h 142"/>
                  <a:gd name="T6" fmla="*/ 24 w 109"/>
                  <a:gd name="T7" fmla="*/ 0 h 142"/>
                  <a:gd name="T8" fmla="*/ 0 w 109"/>
                  <a:gd name="T9" fmla="*/ 0 h 142"/>
                  <a:gd name="T10" fmla="*/ 0 w 109"/>
                  <a:gd name="T11" fmla="*/ 142 h 142"/>
                  <a:gd name="T12" fmla="*/ 27 w 109"/>
                  <a:gd name="T13" fmla="*/ 142 h 142"/>
                  <a:gd name="T14" fmla="*/ 27 w 109"/>
                  <a:gd name="T15" fmla="*/ 54 h 142"/>
                  <a:gd name="T16" fmla="*/ 84 w 109"/>
                  <a:gd name="T17" fmla="*/ 142 h 142"/>
                  <a:gd name="T18" fmla="*/ 109 w 109"/>
                  <a:gd name="T19" fmla="*/ 142 h 142"/>
                  <a:gd name="T20" fmla="*/ 109 w 109"/>
                  <a:gd name="T21" fmla="*/ 0 h 142"/>
                  <a:gd name="T22" fmla="*/ 81 w 109"/>
                  <a:gd name="T2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8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7" y="142"/>
                    </a:lnTo>
                    <a:lnTo>
                      <a:pt x="27" y="54"/>
                    </a:lnTo>
                    <a:lnTo>
                      <a:pt x="84" y="142"/>
                    </a:lnTo>
                    <a:lnTo>
                      <a:pt x="109" y="142"/>
                    </a:lnTo>
                    <a:lnTo>
                      <a:pt x="109" y="0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Freeform 28"/>
              <p:cNvSpPr>
                <a:spLocks/>
              </p:cNvSpPr>
              <p:nvPr/>
            </p:nvSpPr>
            <p:spPr bwMode="auto">
              <a:xfrm>
                <a:off x="3671888" y="-1457326"/>
                <a:ext cx="93663" cy="130175"/>
              </a:xfrm>
              <a:custGeom>
                <a:avLst/>
                <a:gdLst>
                  <a:gd name="T0" fmla="*/ 52 w 105"/>
                  <a:gd name="T1" fmla="*/ 144 h 144"/>
                  <a:gd name="T2" fmla="*/ 52 w 105"/>
                  <a:gd name="T3" fmla="*/ 144 h 144"/>
                  <a:gd name="T4" fmla="*/ 0 w 105"/>
                  <a:gd name="T5" fmla="*/ 125 h 144"/>
                  <a:gd name="T6" fmla="*/ 18 w 105"/>
                  <a:gd name="T7" fmla="*/ 107 h 144"/>
                  <a:gd name="T8" fmla="*/ 53 w 105"/>
                  <a:gd name="T9" fmla="*/ 119 h 144"/>
                  <a:gd name="T10" fmla="*/ 78 w 105"/>
                  <a:gd name="T11" fmla="*/ 101 h 144"/>
                  <a:gd name="T12" fmla="*/ 73 w 105"/>
                  <a:gd name="T13" fmla="*/ 89 h 144"/>
                  <a:gd name="T14" fmla="*/ 61 w 105"/>
                  <a:gd name="T15" fmla="*/ 84 h 144"/>
                  <a:gd name="T16" fmla="*/ 44 w 105"/>
                  <a:gd name="T17" fmla="*/ 82 h 144"/>
                  <a:gd name="T18" fmla="*/ 16 w 105"/>
                  <a:gd name="T19" fmla="*/ 70 h 144"/>
                  <a:gd name="T20" fmla="*/ 6 w 105"/>
                  <a:gd name="T21" fmla="*/ 42 h 144"/>
                  <a:gd name="T22" fmla="*/ 55 w 105"/>
                  <a:gd name="T23" fmla="*/ 0 h 144"/>
                  <a:gd name="T24" fmla="*/ 101 w 105"/>
                  <a:gd name="T25" fmla="*/ 16 h 144"/>
                  <a:gd name="T26" fmla="*/ 84 w 105"/>
                  <a:gd name="T27" fmla="*/ 33 h 144"/>
                  <a:gd name="T28" fmla="*/ 55 w 105"/>
                  <a:gd name="T29" fmla="*/ 23 h 144"/>
                  <a:gd name="T30" fmla="*/ 33 w 105"/>
                  <a:gd name="T31" fmla="*/ 41 h 144"/>
                  <a:gd name="T32" fmla="*/ 37 w 105"/>
                  <a:gd name="T33" fmla="*/ 51 h 144"/>
                  <a:gd name="T34" fmla="*/ 50 w 105"/>
                  <a:gd name="T35" fmla="*/ 57 h 144"/>
                  <a:gd name="T36" fmla="*/ 67 w 105"/>
                  <a:gd name="T37" fmla="*/ 59 h 144"/>
                  <a:gd name="T38" fmla="*/ 94 w 105"/>
                  <a:gd name="T39" fmla="*/ 70 h 144"/>
                  <a:gd name="T40" fmla="*/ 105 w 105"/>
                  <a:gd name="T41" fmla="*/ 101 h 144"/>
                  <a:gd name="T42" fmla="*/ 52 w 105"/>
                  <a:gd name="T4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44">
                    <a:moveTo>
                      <a:pt x="52" y="144"/>
                    </a:moveTo>
                    <a:lnTo>
                      <a:pt x="52" y="144"/>
                    </a:lnTo>
                    <a:cubicBezTo>
                      <a:pt x="31" y="144"/>
                      <a:pt x="14" y="139"/>
                      <a:pt x="0" y="125"/>
                    </a:cubicBezTo>
                    <a:lnTo>
                      <a:pt x="18" y="107"/>
                    </a:lnTo>
                    <a:cubicBezTo>
                      <a:pt x="27" y="116"/>
                      <a:pt x="39" y="119"/>
                      <a:pt x="53" y="119"/>
                    </a:cubicBezTo>
                    <a:cubicBezTo>
                      <a:pt x="69" y="119"/>
                      <a:pt x="78" y="113"/>
                      <a:pt x="78" y="101"/>
                    </a:cubicBezTo>
                    <a:cubicBezTo>
                      <a:pt x="78" y="96"/>
                      <a:pt x="76" y="92"/>
                      <a:pt x="73" y="89"/>
                    </a:cubicBezTo>
                    <a:cubicBezTo>
                      <a:pt x="71" y="87"/>
                      <a:pt x="67" y="85"/>
                      <a:pt x="61" y="84"/>
                    </a:cubicBezTo>
                    <a:lnTo>
                      <a:pt x="44" y="82"/>
                    </a:lnTo>
                    <a:cubicBezTo>
                      <a:pt x="31" y="80"/>
                      <a:pt x="22" y="76"/>
                      <a:pt x="16" y="70"/>
                    </a:cubicBezTo>
                    <a:cubicBezTo>
                      <a:pt x="9" y="63"/>
                      <a:pt x="6" y="54"/>
                      <a:pt x="6" y="42"/>
                    </a:cubicBezTo>
                    <a:cubicBezTo>
                      <a:pt x="6" y="17"/>
                      <a:pt x="25" y="0"/>
                      <a:pt x="55" y="0"/>
                    </a:cubicBezTo>
                    <a:cubicBezTo>
                      <a:pt x="75" y="0"/>
                      <a:pt x="89" y="4"/>
                      <a:pt x="101" y="16"/>
                    </a:cubicBezTo>
                    <a:lnTo>
                      <a:pt x="84" y="33"/>
                    </a:lnTo>
                    <a:cubicBezTo>
                      <a:pt x="75" y="24"/>
                      <a:pt x="64" y="23"/>
                      <a:pt x="55" y="23"/>
                    </a:cubicBezTo>
                    <a:cubicBezTo>
                      <a:pt x="40" y="23"/>
                      <a:pt x="33" y="31"/>
                      <a:pt x="33" y="41"/>
                    </a:cubicBezTo>
                    <a:cubicBezTo>
                      <a:pt x="33" y="45"/>
                      <a:pt x="34" y="49"/>
                      <a:pt x="37" y="51"/>
                    </a:cubicBezTo>
                    <a:cubicBezTo>
                      <a:pt x="40" y="54"/>
                      <a:pt x="44" y="56"/>
                      <a:pt x="50" y="57"/>
                    </a:cubicBezTo>
                    <a:lnTo>
                      <a:pt x="67" y="59"/>
                    </a:lnTo>
                    <a:cubicBezTo>
                      <a:pt x="80" y="61"/>
                      <a:pt x="88" y="65"/>
                      <a:pt x="94" y="70"/>
                    </a:cubicBezTo>
                    <a:cubicBezTo>
                      <a:pt x="102" y="78"/>
                      <a:pt x="105" y="88"/>
                      <a:pt x="105" y="101"/>
                    </a:cubicBezTo>
                    <a:cubicBezTo>
                      <a:pt x="105" y="128"/>
                      <a:pt x="82" y="144"/>
                      <a:pt x="52" y="1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Freeform 29"/>
              <p:cNvSpPr>
                <a:spLocks noEditPoints="1"/>
              </p:cNvSpPr>
              <p:nvPr/>
            </p:nvSpPr>
            <p:spPr bwMode="auto">
              <a:xfrm>
                <a:off x="3787775" y="-1457326"/>
                <a:ext cx="90488" cy="128588"/>
              </a:xfrm>
              <a:custGeom>
                <a:avLst/>
                <a:gdLst>
                  <a:gd name="T0" fmla="*/ 55 w 102"/>
                  <a:gd name="T1" fmla="*/ 88 h 142"/>
                  <a:gd name="T2" fmla="*/ 55 w 102"/>
                  <a:gd name="T3" fmla="*/ 88 h 142"/>
                  <a:gd name="T4" fmla="*/ 28 w 102"/>
                  <a:gd name="T5" fmla="*/ 88 h 142"/>
                  <a:gd name="T6" fmla="*/ 28 w 102"/>
                  <a:gd name="T7" fmla="*/ 142 h 142"/>
                  <a:gd name="T8" fmla="*/ 0 w 102"/>
                  <a:gd name="T9" fmla="*/ 142 h 142"/>
                  <a:gd name="T10" fmla="*/ 0 w 102"/>
                  <a:gd name="T11" fmla="*/ 0 h 142"/>
                  <a:gd name="T12" fmla="*/ 55 w 102"/>
                  <a:gd name="T13" fmla="*/ 0 h 142"/>
                  <a:gd name="T14" fmla="*/ 102 w 102"/>
                  <a:gd name="T15" fmla="*/ 44 h 142"/>
                  <a:gd name="T16" fmla="*/ 55 w 102"/>
                  <a:gd name="T17" fmla="*/ 88 h 142"/>
                  <a:gd name="T18" fmla="*/ 54 w 102"/>
                  <a:gd name="T19" fmla="*/ 24 h 142"/>
                  <a:gd name="T20" fmla="*/ 54 w 102"/>
                  <a:gd name="T21" fmla="*/ 24 h 142"/>
                  <a:gd name="T22" fmla="*/ 28 w 102"/>
                  <a:gd name="T23" fmla="*/ 24 h 142"/>
                  <a:gd name="T24" fmla="*/ 28 w 102"/>
                  <a:gd name="T25" fmla="*/ 63 h 142"/>
                  <a:gd name="T26" fmla="*/ 54 w 102"/>
                  <a:gd name="T27" fmla="*/ 63 h 142"/>
                  <a:gd name="T28" fmla="*/ 75 w 102"/>
                  <a:gd name="T29" fmla="*/ 44 h 142"/>
                  <a:gd name="T30" fmla="*/ 54 w 102"/>
                  <a:gd name="T31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42">
                    <a:moveTo>
                      <a:pt x="55" y="88"/>
                    </a:moveTo>
                    <a:lnTo>
                      <a:pt x="55" y="88"/>
                    </a:lnTo>
                    <a:lnTo>
                      <a:pt x="28" y="88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5" y="0"/>
                    </a:lnTo>
                    <a:cubicBezTo>
                      <a:pt x="85" y="0"/>
                      <a:pt x="102" y="19"/>
                      <a:pt x="102" y="44"/>
                    </a:cubicBezTo>
                    <a:cubicBezTo>
                      <a:pt x="102" y="68"/>
                      <a:pt x="85" y="88"/>
                      <a:pt x="55" y="88"/>
                    </a:cubicBezTo>
                    <a:close/>
                    <a:moveTo>
                      <a:pt x="54" y="24"/>
                    </a:moveTo>
                    <a:lnTo>
                      <a:pt x="54" y="24"/>
                    </a:lnTo>
                    <a:lnTo>
                      <a:pt x="28" y="24"/>
                    </a:lnTo>
                    <a:lnTo>
                      <a:pt x="28" y="63"/>
                    </a:lnTo>
                    <a:lnTo>
                      <a:pt x="54" y="63"/>
                    </a:lnTo>
                    <a:cubicBezTo>
                      <a:pt x="67" y="63"/>
                      <a:pt x="75" y="55"/>
                      <a:pt x="75" y="44"/>
                    </a:cubicBezTo>
                    <a:cubicBezTo>
                      <a:pt x="75" y="32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Freeform 30"/>
              <p:cNvSpPr>
                <a:spLocks noEditPoints="1"/>
              </p:cNvSpPr>
              <p:nvPr/>
            </p:nvSpPr>
            <p:spPr bwMode="auto">
              <a:xfrm>
                <a:off x="3895725" y="-1457326"/>
                <a:ext cx="95250" cy="130175"/>
              </a:xfrm>
              <a:custGeom>
                <a:avLst/>
                <a:gdLst>
                  <a:gd name="T0" fmla="*/ 92 w 106"/>
                  <a:gd name="T1" fmla="*/ 128 h 144"/>
                  <a:gd name="T2" fmla="*/ 92 w 106"/>
                  <a:gd name="T3" fmla="*/ 128 h 144"/>
                  <a:gd name="T4" fmla="*/ 53 w 106"/>
                  <a:gd name="T5" fmla="*/ 144 h 144"/>
                  <a:gd name="T6" fmla="*/ 15 w 106"/>
                  <a:gd name="T7" fmla="*/ 128 h 144"/>
                  <a:gd name="T8" fmla="*/ 1 w 106"/>
                  <a:gd name="T9" fmla="*/ 71 h 144"/>
                  <a:gd name="T10" fmla="*/ 15 w 106"/>
                  <a:gd name="T11" fmla="*/ 15 h 144"/>
                  <a:gd name="T12" fmla="*/ 53 w 106"/>
                  <a:gd name="T13" fmla="*/ 0 h 144"/>
                  <a:gd name="T14" fmla="*/ 92 w 106"/>
                  <a:gd name="T15" fmla="*/ 15 h 144"/>
                  <a:gd name="T16" fmla="*/ 106 w 106"/>
                  <a:gd name="T17" fmla="*/ 71 h 144"/>
                  <a:gd name="T18" fmla="*/ 92 w 106"/>
                  <a:gd name="T19" fmla="*/ 128 h 144"/>
                  <a:gd name="T20" fmla="*/ 71 w 106"/>
                  <a:gd name="T21" fmla="*/ 31 h 144"/>
                  <a:gd name="T22" fmla="*/ 71 w 106"/>
                  <a:gd name="T23" fmla="*/ 31 h 144"/>
                  <a:gd name="T24" fmla="*/ 53 w 106"/>
                  <a:gd name="T25" fmla="*/ 24 h 144"/>
                  <a:gd name="T26" fmla="*/ 35 w 106"/>
                  <a:gd name="T27" fmla="*/ 31 h 144"/>
                  <a:gd name="T28" fmla="*/ 29 w 106"/>
                  <a:gd name="T29" fmla="*/ 71 h 144"/>
                  <a:gd name="T30" fmla="*/ 35 w 106"/>
                  <a:gd name="T31" fmla="*/ 111 h 144"/>
                  <a:gd name="T32" fmla="*/ 53 w 106"/>
                  <a:gd name="T33" fmla="*/ 119 h 144"/>
                  <a:gd name="T34" fmla="*/ 71 w 106"/>
                  <a:gd name="T35" fmla="*/ 111 h 144"/>
                  <a:gd name="T36" fmla="*/ 78 w 106"/>
                  <a:gd name="T37" fmla="*/ 71 h 144"/>
                  <a:gd name="T38" fmla="*/ 71 w 106"/>
                  <a:gd name="T39" fmla="*/ 3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44">
                    <a:moveTo>
                      <a:pt x="92" y="128"/>
                    </a:moveTo>
                    <a:lnTo>
                      <a:pt x="92" y="128"/>
                    </a:lnTo>
                    <a:cubicBezTo>
                      <a:pt x="82" y="138"/>
                      <a:pt x="70" y="144"/>
                      <a:pt x="53" y="144"/>
                    </a:cubicBezTo>
                    <a:cubicBezTo>
                      <a:pt x="37" y="144"/>
                      <a:pt x="25" y="138"/>
                      <a:pt x="15" y="128"/>
                    </a:cubicBezTo>
                    <a:cubicBezTo>
                      <a:pt x="0" y="114"/>
                      <a:pt x="1" y="96"/>
                      <a:pt x="1" y="71"/>
                    </a:cubicBezTo>
                    <a:cubicBezTo>
                      <a:pt x="1" y="47"/>
                      <a:pt x="0" y="29"/>
                      <a:pt x="15" y="15"/>
                    </a:cubicBezTo>
                    <a:cubicBezTo>
                      <a:pt x="25" y="5"/>
                      <a:pt x="37" y="0"/>
                      <a:pt x="53" y="0"/>
                    </a:cubicBezTo>
                    <a:cubicBezTo>
                      <a:pt x="70" y="0"/>
                      <a:pt x="82" y="5"/>
                      <a:pt x="92" y="15"/>
                    </a:cubicBezTo>
                    <a:cubicBezTo>
                      <a:pt x="106" y="29"/>
                      <a:pt x="106" y="47"/>
                      <a:pt x="106" y="71"/>
                    </a:cubicBezTo>
                    <a:cubicBezTo>
                      <a:pt x="106" y="96"/>
                      <a:pt x="106" y="114"/>
                      <a:pt x="92" y="128"/>
                    </a:cubicBezTo>
                    <a:close/>
                    <a:moveTo>
                      <a:pt x="71" y="31"/>
                    </a:moveTo>
                    <a:lnTo>
                      <a:pt x="71" y="31"/>
                    </a:lnTo>
                    <a:cubicBezTo>
                      <a:pt x="67" y="27"/>
                      <a:pt x="61" y="24"/>
                      <a:pt x="53" y="24"/>
                    </a:cubicBezTo>
                    <a:cubicBezTo>
                      <a:pt x="46" y="24"/>
                      <a:pt x="39" y="27"/>
                      <a:pt x="35" y="31"/>
                    </a:cubicBezTo>
                    <a:cubicBezTo>
                      <a:pt x="30" y="37"/>
                      <a:pt x="29" y="44"/>
                      <a:pt x="29" y="71"/>
                    </a:cubicBezTo>
                    <a:cubicBezTo>
                      <a:pt x="29" y="99"/>
                      <a:pt x="30" y="105"/>
                      <a:pt x="35" y="111"/>
                    </a:cubicBezTo>
                    <a:cubicBezTo>
                      <a:pt x="39" y="116"/>
                      <a:pt x="46" y="119"/>
                      <a:pt x="53" y="119"/>
                    </a:cubicBezTo>
                    <a:cubicBezTo>
                      <a:pt x="61" y="119"/>
                      <a:pt x="67" y="116"/>
                      <a:pt x="71" y="111"/>
                    </a:cubicBezTo>
                    <a:cubicBezTo>
                      <a:pt x="77" y="105"/>
                      <a:pt x="78" y="99"/>
                      <a:pt x="78" y="71"/>
                    </a:cubicBezTo>
                    <a:cubicBezTo>
                      <a:pt x="78" y="44"/>
                      <a:pt x="77" y="37"/>
                      <a:pt x="71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Freeform 31"/>
              <p:cNvSpPr>
                <a:spLocks noEditPoints="1"/>
              </p:cNvSpPr>
              <p:nvPr/>
            </p:nvSpPr>
            <p:spPr bwMode="auto">
              <a:xfrm>
                <a:off x="4016375" y="-1457326"/>
                <a:ext cx="95250" cy="128588"/>
              </a:xfrm>
              <a:custGeom>
                <a:avLst/>
                <a:gdLst>
                  <a:gd name="T0" fmla="*/ 75 w 107"/>
                  <a:gd name="T1" fmla="*/ 142 h 142"/>
                  <a:gd name="T2" fmla="*/ 75 w 107"/>
                  <a:gd name="T3" fmla="*/ 142 h 142"/>
                  <a:gd name="T4" fmla="*/ 47 w 107"/>
                  <a:gd name="T5" fmla="*/ 85 h 142"/>
                  <a:gd name="T6" fmla="*/ 27 w 107"/>
                  <a:gd name="T7" fmla="*/ 85 h 142"/>
                  <a:gd name="T8" fmla="*/ 27 w 107"/>
                  <a:gd name="T9" fmla="*/ 142 h 142"/>
                  <a:gd name="T10" fmla="*/ 0 w 107"/>
                  <a:gd name="T11" fmla="*/ 142 h 142"/>
                  <a:gd name="T12" fmla="*/ 0 w 107"/>
                  <a:gd name="T13" fmla="*/ 0 h 142"/>
                  <a:gd name="T14" fmla="*/ 55 w 107"/>
                  <a:gd name="T15" fmla="*/ 0 h 142"/>
                  <a:gd name="T16" fmla="*/ 102 w 107"/>
                  <a:gd name="T17" fmla="*/ 43 h 142"/>
                  <a:gd name="T18" fmla="*/ 76 w 107"/>
                  <a:gd name="T19" fmla="*/ 80 h 142"/>
                  <a:gd name="T20" fmla="*/ 107 w 107"/>
                  <a:gd name="T21" fmla="*/ 142 h 142"/>
                  <a:gd name="T22" fmla="*/ 75 w 107"/>
                  <a:gd name="T23" fmla="*/ 142 h 142"/>
                  <a:gd name="T24" fmla="*/ 54 w 107"/>
                  <a:gd name="T25" fmla="*/ 24 h 142"/>
                  <a:gd name="T26" fmla="*/ 54 w 107"/>
                  <a:gd name="T27" fmla="*/ 24 h 142"/>
                  <a:gd name="T28" fmla="*/ 27 w 107"/>
                  <a:gd name="T29" fmla="*/ 24 h 142"/>
                  <a:gd name="T30" fmla="*/ 27 w 107"/>
                  <a:gd name="T31" fmla="*/ 62 h 142"/>
                  <a:gd name="T32" fmla="*/ 54 w 107"/>
                  <a:gd name="T33" fmla="*/ 62 h 142"/>
                  <a:gd name="T34" fmla="*/ 74 w 107"/>
                  <a:gd name="T35" fmla="*/ 43 h 142"/>
                  <a:gd name="T36" fmla="*/ 54 w 107"/>
                  <a:gd name="T37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42">
                    <a:moveTo>
                      <a:pt x="75" y="142"/>
                    </a:moveTo>
                    <a:lnTo>
                      <a:pt x="75" y="142"/>
                    </a:lnTo>
                    <a:lnTo>
                      <a:pt x="47" y="85"/>
                    </a:lnTo>
                    <a:lnTo>
                      <a:pt x="27" y="85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5" y="0"/>
                    </a:lnTo>
                    <a:cubicBezTo>
                      <a:pt x="84" y="0"/>
                      <a:pt x="102" y="19"/>
                      <a:pt x="102" y="43"/>
                    </a:cubicBezTo>
                    <a:cubicBezTo>
                      <a:pt x="102" y="63"/>
                      <a:pt x="89" y="75"/>
                      <a:pt x="76" y="80"/>
                    </a:cubicBezTo>
                    <a:lnTo>
                      <a:pt x="107" y="142"/>
                    </a:lnTo>
                    <a:lnTo>
                      <a:pt x="75" y="142"/>
                    </a:lnTo>
                    <a:close/>
                    <a:moveTo>
                      <a:pt x="54" y="24"/>
                    </a:moveTo>
                    <a:lnTo>
                      <a:pt x="54" y="24"/>
                    </a:lnTo>
                    <a:lnTo>
                      <a:pt x="27" y="24"/>
                    </a:lnTo>
                    <a:lnTo>
                      <a:pt x="27" y="62"/>
                    </a:lnTo>
                    <a:lnTo>
                      <a:pt x="54" y="62"/>
                    </a:lnTo>
                    <a:cubicBezTo>
                      <a:pt x="66" y="62"/>
                      <a:pt x="74" y="54"/>
                      <a:pt x="74" y="43"/>
                    </a:cubicBezTo>
                    <a:cubicBezTo>
                      <a:pt x="74" y="32"/>
                      <a:pt x="66" y="24"/>
                      <a:pt x="54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Freeform 32"/>
              <p:cNvSpPr>
                <a:spLocks/>
              </p:cNvSpPr>
              <p:nvPr/>
            </p:nvSpPr>
            <p:spPr bwMode="auto">
              <a:xfrm>
                <a:off x="4122738" y="-1457326"/>
                <a:ext cx="92075" cy="128588"/>
              </a:xfrm>
              <a:custGeom>
                <a:avLst/>
                <a:gdLst>
                  <a:gd name="T0" fmla="*/ 0 w 103"/>
                  <a:gd name="T1" fmla="*/ 0 h 142"/>
                  <a:gd name="T2" fmla="*/ 0 w 103"/>
                  <a:gd name="T3" fmla="*/ 0 h 142"/>
                  <a:gd name="T4" fmla="*/ 0 w 103"/>
                  <a:gd name="T5" fmla="*/ 24 h 142"/>
                  <a:gd name="T6" fmla="*/ 38 w 103"/>
                  <a:gd name="T7" fmla="*/ 24 h 142"/>
                  <a:gd name="T8" fmla="*/ 38 w 103"/>
                  <a:gd name="T9" fmla="*/ 142 h 142"/>
                  <a:gd name="T10" fmla="*/ 65 w 103"/>
                  <a:gd name="T11" fmla="*/ 142 h 142"/>
                  <a:gd name="T12" fmla="*/ 65 w 103"/>
                  <a:gd name="T13" fmla="*/ 24 h 142"/>
                  <a:gd name="T14" fmla="*/ 103 w 103"/>
                  <a:gd name="T15" fmla="*/ 24 h 142"/>
                  <a:gd name="T16" fmla="*/ 103 w 103"/>
                  <a:gd name="T17" fmla="*/ 0 h 142"/>
                  <a:gd name="T18" fmla="*/ 0 w 103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38" y="24"/>
                    </a:lnTo>
                    <a:lnTo>
                      <a:pt x="38" y="142"/>
                    </a:lnTo>
                    <a:lnTo>
                      <a:pt x="65" y="142"/>
                    </a:lnTo>
                    <a:lnTo>
                      <a:pt x="65" y="24"/>
                    </a:lnTo>
                    <a:lnTo>
                      <a:pt x="103" y="24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5" name="Chevrons"/>
          <p:cNvGrpSpPr/>
          <p:nvPr/>
        </p:nvGrpSpPr>
        <p:grpSpPr>
          <a:xfrm>
            <a:off x="4012585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15" name="Chevron 314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Chevron 315"/>
            <p:cNvSpPr/>
            <p:nvPr/>
          </p:nvSpPr>
          <p:spPr>
            <a:xfrm>
              <a:off x="2263733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Chevron 316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Emptying Tan"/>
          <p:cNvGrpSpPr/>
          <p:nvPr/>
        </p:nvGrpSpPr>
        <p:grpSpPr>
          <a:xfrm>
            <a:off x="2687255" y="1464751"/>
            <a:ext cx="1280160" cy="2926080"/>
            <a:chOff x="2687255" y="1464751"/>
            <a:chExt cx="1280160" cy="2926080"/>
          </a:xfrm>
        </p:grpSpPr>
        <p:sp>
          <p:nvSpPr>
            <p:cNvPr id="146" name="Emptying Tan"/>
            <p:cNvSpPr/>
            <p:nvPr/>
          </p:nvSpPr>
          <p:spPr>
            <a:xfrm>
              <a:off x="2687255" y="1464751"/>
              <a:ext cx="1280160" cy="2926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6" name="Emptying"/>
            <p:cNvGrpSpPr/>
            <p:nvPr/>
          </p:nvGrpSpPr>
          <p:grpSpPr>
            <a:xfrm>
              <a:off x="2982059" y="1637712"/>
              <a:ext cx="690552" cy="106039"/>
              <a:chOff x="2265363" y="-819151"/>
              <a:chExt cx="847725" cy="1301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07" name="Freeform 16"/>
              <p:cNvSpPr>
                <a:spLocks/>
              </p:cNvSpPr>
              <p:nvPr/>
            </p:nvSpPr>
            <p:spPr bwMode="auto">
              <a:xfrm>
                <a:off x="2265363" y="-819151"/>
                <a:ext cx="84138" cy="128588"/>
              </a:xfrm>
              <a:custGeom>
                <a:avLst/>
                <a:gdLst>
                  <a:gd name="T0" fmla="*/ 0 w 94"/>
                  <a:gd name="T1" fmla="*/ 142 h 142"/>
                  <a:gd name="T2" fmla="*/ 0 w 94"/>
                  <a:gd name="T3" fmla="*/ 142 h 142"/>
                  <a:gd name="T4" fmla="*/ 0 w 94"/>
                  <a:gd name="T5" fmla="*/ 0 h 142"/>
                  <a:gd name="T6" fmla="*/ 94 w 94"/>
                  <a:gd name="T7" fmla="*/ 0 h 142"/>
                  <a:gd name="T8" fmla="*/ 94 w 94"/>
                  <a:gd name="T9" fmla="*/ 25 h 142"/>
                  <a:gd name="T10" fmla="*/ 28 w 94"/>
                  <a:gd name="T11" fmla="*/ 25 h 142"/>
                  <a:gd name="T12" fmla="*/ 28 w 94"/>
                  <a:gd name="T13" fmla="*/ 58 h 142"/>
                  <a:gd name="T14" fmla="*/ 84 w 94"/>
                  <a:gd name="T15" fmla="*/ 58 h 142"/>
                  <a:gd name="T16" fmla="*/ 84 w 94"/>
                  <a:gd name="T17" fmla="*/ 83 h 142"/>
                  <a:gd name="T18" fmla="*/ 28 w 94"/>
                  <a:gd name="T19" fmla="*/ 83 h 142"/>
                  <a:gd name="T20" fmla="*/ 28 w 94"/>
                  <a:gd name="T21" fmla="*/ 118 h 142"/>
                  <a:gd name="T22" fmla="*/ 94 w 94"/>
                  <a:gd name="T23" fmla="*/ 118 h 142"/>
                  <a:gd name="T24" fmla="*/ 94 w 94"/>
                  <a:gd name="T25" fmla="*/ 142 h 142"/>
                  <a:gd name="T26" fmla="*/ 0 w 94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28" y="25"/>
                    </a:lnTo>
                    <a:lnTo>
                      <a:pt x="28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8" y="83"/>
                    </a:lnTo>
                    <a:lnTo>
                      <a:pt x="28" y="118"/>
                    </a:lnTo>
                    <a:lnTo>
                      <a:pt x="94" y="118"/>
                    </a:lnTo>
                    <a:lnTo>
                      <a:pt x="94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 17"/>
              <p:cNvSpPr>
                <a:spLocks/>
              </p:cNvSpPr>
              <p:nvPr/>
            </p:nvSpPr>
            <p:spPr bwMode="auto">
              <a:xfrm>
                <a:off x="2371725" y="-819151"/>
                <a:ext cx="115888" cy="128588"/>
              </a:xfrm>
              <a:custGeom>
                <a:avLst/>
                <a:gdLst>
                  <a:gd name="T0" fmla="*/ 101 w 129"/>
                  <a:gd name="T1" fmla="*/ 142 h 142"/>
                  <a:gd name="T2" fmla="*/ 101 w 129"/>
                  <a:gd name="T3" fmla="*/ 142 h 142"/>
                  <a:gd name="T4" fmla="*/ 101 w 129"/>
                  <a:gd name="T5" fmla="*/ 59 h 142"/>
                  <a:gd name="T6" fmla="*/ 74 w 129"/>
                  <a:gd name="T7" fmla="*/ 113 h 142"/>
                  <a:gd name="T8" fmla="*/ 55 w 129"/>
                  <a:gd name="T9" fmla="*/ 113 h 142"/>
                  <a:gd name="T10" fmla="*/ 28 w 129"/>
                  <a:gd name="T11" fmla="*/ 59 h 142"/>
                  <a:gd name="T12" fmla="*/ 28 w 129"/>
                  <a:gd name="T13" fmla="*/ 142 h 142"/>
                  <a:gd name="T14" fmla="*/ 0 w 129"/>
                  <a:gd name="T15" fmla="*/ 142 h 142"/>
                  <a:gd name="T16" fmla="*/ 0 w 129"/>
                  <a:gd name="T17" fmla="*/ 0 h 142"/>
                  <a:gd name="T18" fmla="*/ 27 w 129"/>
                  <a:gd name="T19" fmla="*/ 0 h 142"/>
                  <a:gd name="T20" fmla="*/ 64 w 129"/>
                  <a:gd name="T21" fmla="*/ 77 h 142"/>
                  <a:gd name="T22" fmla="*/ 101 w 129"/>
                  <a:gd name="T23" fmla="*/ 0 h 142"/>
                  <a:gd name="T24" fmla="*/ 129 w 129"/>
                  <a:gd name="T25" fmla="*/ 0 h 142"/>
                  <a:gd name="T26" fmla="*/ 129 w 129"/>
                  <a:gd name="T27" fmla="*/ 142 h 142"/>
                  <a:gd name="T28" fmla="*/ 101 w 12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42">
                    <a:moveTo>
                      <a:pt x="101" y="142"/>
                    </a:moveTo>
                    <a:lnTo>
                      <a:pt x="101" y="142"/>
                    </a:lnTo>
                    <a:lnTo>
                      <a:pt x="101" y="59"/>
                    </a:lnTo>
                    <a:lnTo>
                      <a:pt x="74" y="113"/>
                    </a:lnTo>
                    <a:lnTo>
                      <a:pt x="55" y="113"/>
                    </a:lnTo>
                    <a:lnTo>
                      <a:pt x="28" y="59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64" y="77"/>
                    </a:lnTo>
                    <a:lnTo>
                      <a:pt x="101" y="0"/>
                    </a:lnTo>
                    <a:lnTo>
                      <a:pt x="129" y="0"/>
                    </a:lnTo>
                    <a:lnTo>
                      <a:pt x="129" y="142"/>
                    </a:lnTo>
                    <a:lnTo>
                      <a:pt x="101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 18"/>
              <p:cNvSpPr>
                <a:spLocks noEditPoints="1"/>
              </p:cNvSpPr>
              <p:nvPr/>
            </p:nvSpPr>
            <p:spPr bwMode="auto">
              <a:xfrm>
                <a:off x="2516188" y="-819151"/>
                <a:ext cx="90488" cy="128588"/>
              </a:xfrm>
              <a:custGeom>
                <a:avLst/>
                <a:gdLst>
                  <a:gd name="T0" fmla="*/ 55 w 102"/>
                  <a:gd name="T1" fmla="*/ 89 h 142"/>
                  <a:gd name="T2" fmla="*/ 55 w 102"/>
                  <a:gd name="T3" fmla="*/ 89 h 142"/>
                  <a:gd name="T4" fmla="*/ 28 w 102"/>
                  <a:gd name="T5" fmla="*/ 89 h 142"/>
                  <a:gd name="T6" fmla="*/ 28 w 102"/>
                  <a:gd name="T7" fmla="*/ 142 h 142"/>
                  <a:gd name="T8" fmla="*/ 0 w 102"/>
                  <a:gd name="T9" fmla="*/ 142 h 142"/>
                  <a:gd name="T10" fmla="*/ 0 w 102"/>
                  <a:gd name="T11" fmla="*/ 0 h 142"/>
                  <a:gd name="T12" fmla="*/ 55 w 102"/>
                  <a:gd name="T13" fmla="*/ 0 h 142"/>
                  <a:gd name="T14" fmla="*/ 102 w 102"/>
                  <a:gd name="T15" fmla="*/ 44 h 142"/>
                  <a:gd name="T16" fmla="*/ 55 w 102"/>
                  <a:gd name="T17" fmla="*/ 89 h 142"/>
                  <a:gd name="T18" fmla="*/ 54 w 102"/>
                  <a:gd name="T19" fmla="*/ 25 h 142"/>
                  <a:gd name="T20" fmla="*/ 54 w 102"/>
                  <a:gd name="T21" fmla="*/ 25 h 142"/>
                  <a:gd name="T22" fmla="*/ 28 w 102"/>
                  <a:gd name="T23" fmla="*/ 25 h 142"/>
                  <a:gd name="T24" fmla="*/ 28 w 102"/>
                  <a:gd name="T25" fmla="*/ 64 h 142"/>
                  <a:gd name="T26" fmla="*/ 54 w 102"/>
                  <a:gd name="T27" fmla="*/ 64 h 142"/>
                  <a:gd name="T28" fmla="*/ 74 w 102"/>
                  <a:gd name="T29" fmla="*/ 44 h 142"/>
                  <a:gd name="T30" fmla="*/ 54 w 102"/>
                  <a:gd name="T31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42">
                    <a:moveTo>
                      <a:pt x="55" y="89"/>
                    </a:moveTo>
                    <a:lnTo>
                      <a:pt x="55" y="89"/>
                    </a:lnTo>
                    <a:lnTo>
                      <a:pt x="28" y="89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5" y="0"/>
                    </a:lnTo>
                    <a:cubicBezTo>
                      <a:pt x="84" y="0"/>
                      <a:pt x="102" y="20"/>
                      <a:pt x="102" y="44"/>
                    </a:cubicBezTo>
                    <a:cubicBezTo>
                      <a:pt x="102" y="68"/>
                      <a:pt x="84" y="89"/>
                      <a:pt x="55" y="89"/>
                    </a:cubicBezTo>
                    <a:close/>
                    <a:moveTo>
                      <a:pt x="54" y="25"/>
                    </a:moveTo>
                    <a:lnTo>
                      <a:pt x="54" y="25"/>
                    </a:lnTo>
                    <a:lnTo>
                      <a:pt x="28" y="25"/>
                    </a:lnTo>
                    <a:lnTo>
                      <a:pt x="28" y="64"/>
                    </a:lnTo>
                    <a:lnTo>
                      <a:pt x="54" y="64"/>
                    </a:lnTo>
                    <a:cubicBezTo>
                      <a:pt x="66" y="64"/>
                      <a:pt x="74" y="56"/>
                      <a:pt x="74" y="44"/>
                    </a:cubicBezTo>
                    <a:cubicBezTo>
                      <a:pt x="74" y="33"/>
                      <a:pt x="66" y="25"/>
                      <a:pt x="54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Freeform 19"/>
              <p:cNvSpPr>
                <a:spLocks/>
              </p:cNvSpPr>
              <p:nvPr/>
            </p:nvSpPr>
            <p:spPr bwMode="auto">
              <a:xfrm>
                <a:off x="2620963" y="-819151"/>
                <a:ext cx="90488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Freeform 20"/>
              <p:cNvSpPr>
                <a:spLocks/>
              </p:cNvSpPr>
              <p:nvPr/>
            </p:nvSpPr>
            <p:spPr bwMode="auto">
              <a:xfrm>
                <a:off x="2725738" y="-819151"/>
                <a:ext cx="100013" cy="128588"/>
              </a:xfrm>
              <a:custGeom>
                <a:avLst/>
                <a:gdLst>
                  <a:gd name="T0" fmla="*/ 70 w 113"/>
                  <a:gd name="T1" fmla="*/ 84 h 142"/>
                  <a:gd name="T2" fmla="*/ 70 w 113"/>
                  <a:gd name="T3" fmla="*/ 84 h 142"/>
                  <a:gd name="T4" fmla="*/ 70 w 113"/>
                  <a:gd name="T5" fmla="*/ 142 h 142"/>
                  <a:gd name="T6" fmla="*/ 43 w 113"/>
                  <a:gd name="T7" fmla="*/ 142 h 142"/>
                  <a:gd name="T8" fmla="*/ 43 w 113"/>
                  <a:gd name="T9" fmla="*/ 84 h 142"/>
                  <a:gd name="T10" fmla="*/ 0 w 113"/>
                  <a:gd name="T11" fmla="*/ 0 h 142"/>
                  <a:gd name="T12" fmla="*/ 30 w 113"/>
                  <a:gd name="T13" fmla="*/ 0 h 142"/>
                  <a:gd name="T14" fmla="*/ 57 w 113"/>
                  <a:gd name="T15" fmla="*/ 57 h 142"/>
                  <a:gd name="T16" fmla="*/ 83 w 113"/>
                  <a:gd name="T17" fmla="*/ 0 h 142"/>
                  <a:gd name="T18" fmla="*/ 113 w 113"/>
                  <a:gd name="T19" fmla="*/ 0 h 142"/>
                  <a:gd name="T20" fmla="*/ 70 w 113"/>
                  <a:gd name="T21" fmla="*/ 8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42">
                    <a:moveTo>
                      <a:pt x="70" y="84"/>
                    </a:moveTo>
                    <a:lnTo>
                      <a:pt x="70" y="84"/>
                    </a:lnTo>
                    <a:lnTo>
                      <a:pt x="70" y="142"/>
                    </a:lnTo>
                    <a:lnTo>
                      <a:pt x="43" y="142"/>
                    </a:lnTo>
                    <a:lnTo>
                      <a:pt x="43" y="84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7" y="57"/>
                    </a:lnTo>
                    <a:lnTo>
                      <a:pt x="83" y="0"/>
                    </a:lnTo>
                    <a:lnTo>
                      <a:pt x="113" y="0"/>
                    </a:lnTo>
                    <a:lnTo>
                      <a:pt x="70" y="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 21"/>
              <p:cNvSpPr>
                <a:spLocks/>
              </p:cNvSpPr>
              <p:nvPr/>
            </p:nvSpPr>
            <p:spPr bwMode="auto">
              <a:xfrm>
                <a:off x="2843213" y="-819151"/>
                <a:ext cx="25400" cy="128588"/>
              </a:xfrm>
              <a:custGeom>
                <a:avLst/>
                <a:gdLst>
                  <a:gd name="T0" fmla="*/ 0 w 28"/>
                  <a:gd name="T1" fmla="*/ 0 h 142"/>
                  <a:gd name="T2" fmla="*/ 0 w 28"/>
                  <a:gd name="T3" fmla="*/ 0 h 142"/>
                  <a:gd name="T4" fmla="*/ 28 w 28"/>
                  <a:gd name="T5" fmla="*/ 0 h 142"/>
                  <a:gd name="T6" fmla="*/ 28 w 28"/>
                  <a:gd name="T7" fmla="*/ 142 h 142"/>
                  <a:gd name="T8" fmla="*/ 0 w 28"/>
                  <a:gd name="T9" fmla="*/ 142 h 142"/>
                  <a:gd name="T10" fmla="*/ 0 w 28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2">
                    <a:moveTo>
                      <a:pt x="0" y="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Freeform 22"/>
              <p:cNvSpPr>
                <a:spLocks/>
              </p:cNvSpPr>
              <p:nvPr/>
            </p:nvSpPr>
            <p:spPr bwMode="auto">
              <a:xfrm>
                <a:off x="2897188" y="-819151"/>
                <a:ext cx="96838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8 w 109"/>
                  <a:gd name="T5" fmla="*/ 55 h 142"/>
                  <a:gd name="T6" fmla="*/ 28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5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8" y="5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Freeform 23"/>
              <p:cNvSpPr>
                <a:spLocks/>
              </p:cNvSpPr>
              <p:nvPr/>
            </p:nvSpPr>
            <p:spPr bwMode="auto">
              <a:xfrm>
                <a:off x="3017838" y="-819151"/>
                <a:ext cx="95250" cy="130175"/>
              </a:xfrm>
              <a:custGeom>
                <a:avLst/>
                <a:gdLst>
                  <a:gd name="T0" fmla="*/ 93 w 107"/>
                  <a:gd name="T1" fmla="*/ 128 h 145"/>
                  <a:gd name="T2" fmla="*/ 93 w 107"/>
                  <a:gd name="T3" fmla="*/ 128 h 145"/>
                  <a:gd name="T4" fmla="*/ 53 w 107"/>
                  <a:gd name="T5" fmla="*/ 145 h 145"/>
                  <a:gd name="T6" fmla="*/ 15 w 107"/>
                  <a:gd name="T7" fmla="*/ 129 h 145"/>
                  <a:gd name="T8" fmla="*/ 1 w 107"/>
                  <a:gd name="T9" fmla="*/ 72 h 145"/>
                  <a:gd name="T10" fmla="*/ 15 w 107"/>
                  <a:gd name="T11" fmla="*/ 15 h 145"/>
                  <a:gd name="T12" fmla="*/ 53 w 107"/>
                  <a:gd name="T13" fmla="*/ 0 h 145"/>
                  <a:gd name="T14" fmla="*/ 107 w 107"/>
                  <a:gd name="T15" fmla="*/ 45 h 145"/>
                  <a:gd name="T16" fmla="*/ 79 w 107"/>
                  <a:gd name="T17" fmla="*/ 45 h 145"/>
                  <a:gd name="T18" fmla="*/ 53 w 107"/>
                  <a:gd name="T19" fmla="*/ 25 h 145"/>
                  <a:gd name="T20" fmla="*/ 35 w 107"/>
                  <a:gd name="T21" fmla="*/ 32 h 145"/>
                  <a:gd name="T22" fmla="*/ 29 w 107"/>
                  <a:gd name="T23" fmla="*/ 72 h 145"/>
                  <a:gd name="T24" fmla="*/ 35 w 107"/>
                  <a:gd name="T25" fmla="*/ 112 h 145"/>
                  <a:gd name="T26" fmla="*/ 53 w 107"/>
                  <a:gd name="T27" fmla="*/ 120 h 145"/>
                  <a:gd name="T28" fmla="*/ 73 w 107"/>
                  <a:gd name="T29" fmla="*/ 112 h 145"/>
                  <a:gd name="T30" fmla="*/ 79 w 107"/>
                  <a:gd name="T31" fmla="*/ 93 h 145"/>
                  <a:gd name="T32" fmla="*/ 79 w 107"/>
                  <a:gd name="T33" fmla="*/ 87 h 145"/>
                  <a:gd name="T34" fmla="*/ 53 w 107"/>
                  <a:gd name="T35" fmla="*/ 87 h 145"/>
                  <a:gd name="T36" fmla="*/ 53 w 107"/>
                  <a:gd name="T37" fmla="*/ 64 h 145"/>
                  <a:gd name="T38" fmla="*/ 107 w 107"/>
                  <a:gd name="T39" fmla="*/ 64 h 145"/>
                  <a:gd name="T40" fmla="*/ 107 w 107"/>
                  <a:gd name="T41" fmla="*/ 85 h 145"/>
                  <a:gd name="T42" fmla="*/ 93 w 107"/>
                  <a:gd name="T43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" h="145"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82" y="140"/>
                      <a:pt x="68" y="145"/>
                      <a:pt x="53" y="145"/>
                    </a:cubicBezTo>
                    <a:cubicBezTo>
                      <a:pt x="38" y="145"/>
                      <a:pt x="25" y="139"/>
                      <a:pt x="15" y="129"/>
                    </a:cubicBezTo>
                    <a:cubicBezTo>
                      <a:pt x="0" y="115"/>
                      <a:pt x="1" y="97"/>
                      <a:pt x="1" y="72"/>
                    </a:cubicBezTo>
                    <a:cubicBezTo>
                      <a:pt x="1" y="48"/>
                      <a:pt x="0" y="30"/>
                      <a:pt x="15" y="15"/>
                    </a:cubicBezTo>
                    <a:cubicBezTo>
                      <a:pt x="25" y="5"/>
                      <a:pt x="37" y="0"/>
                      <a:pt x="53" y="0"/>
                    </a:cubicBezTo>
                    <a:cubicBezTo>
                      <a:pt x="86" y="0"/>
                      <a:pt x="103" y="21"/>
                      <a:pt x="107" y="45"/>
                    </a:cubicBezTo>
                    <a:lnTo>
                      <a:pt x="79" y="45"/>
                    </a:lnTo>
                    <a:cubicBezTo>
                      <a:pt x="76" y="32"/>
                      <a:pt x="67" y="25"/>
                      <a:pt x="53" y="25"/>
                    </a:cubicBezTo>
                    <a:cubicBezTo>
                      <a:pt x="46" y="25"/>
                      <a:pt x="39" y="28"/>
                      <a:pt x="35" y="32"/>
                    </a:cubicBezTo>
                    <a:cubicBezTo>
                      <a:pt x="30" y="38"/>
                      <a:pt x="29" y="45"/>
                      <a:pt x="29" y="72"/>
                    </a:cubicBezTo>
                    <a:cubicBezTo>
                      <a:pt x="29" y="100"/>
                      <a:pt x="30" y="106"/>
                      <a:pt x="35" y="112"/>
                    </a:cubicBezTo>
                    <a:cubicBezTo>
                      <a:pt x="39" y="117"/>
                      <a:pt x="46" y="120"/>
                      <a:pt x="53" y="120"/>
                    </a:cubicBezTo>
                    <a:cubicBezTo>
                      <a:pt x="62" y="120"/>
                      <a:pt x="68" y="117"/>
                      <a:pt x="73" y="112"/>
                    </a:cubicBezTo>
                    <a:cubicBezTo>
                      <a:pt x="78" y="107"/>
                      <a:pt x="79" y="100"/>
                      <a:pt x="79" y="93"/>
                    </a:cubicBezTo>
                    <a:lnTo>
                      <a:pt x="79" y="87"/>
                    </a:lnTo>
                    <a:lnTo>
                      <a:pt x="53" y="87"/>
                    </a:lnTo>
                    <a:lnTo>
                      <a:pt x="53" y="64"/>
                    </a:lnTo>
                    <a:lnTo>
                      <a:pt x="107" y="64"/>
                    </a:lnTo>
                    <a:lnTo>
                      <a:pt x="107" y="85"/>
                    </a:lnTo>
                    <a:cubicBezTo>
                      <a:pt x="107" y="106"/>
                      <a:pt x="103" y="118"/>
                      <a:pt x="93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" name="Chevrons"/>
          <p:cNvGrpSpPr/>
          <p:nvPr/>
        </p:nvGrpSpPr>
        <p:grpSpPr>
          <a:xfrm>
            <a:off x="2431388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04" name="Chevron 303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Chevron 304"/>
            <p:cNvSpPr/>
            <p:nvPr/>
          </p:nvSpPr>
          <p:spPr>
            <a:xfrm>
              <a:off x="2263733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Chevron 305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Containment Tan"/>
          <p:cNvGrpSpPr/>
          <p:nvPr/>
        </p:nvGrpSpPr>
        <p:grpSpPr>
          <a:xfrm>
            <a:off x="1106424" y="1463039"/>
            <a:ext cx="1280160" cy="2927792"/>
            <a:chOff x="1106424" y="1463039"/>
            <a:chExt cx="1280160" cy="2927792"/>
          </a:xfrm>
        </p:grpSpPr>
        <p:sp>
          <p:nvSpPr>
            <p:cNvPr id="214" name="Containment Tan"/>
            <p:cNvSpPr/>
            <p:nvPr/>
          </p:nvSpPr>
          <p:spPr>
            <a:xfrm>
              <a:off x="1106424" y="1463039"/>
              <a:ext cx="1280160" cy="29277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7" name="Containment Tan text"/>
            <p:cNvGrpSpPr/>
            <p:nvPr/>
          </p:nvGrpSpPr>
          <p:grpSpPr>
            <a:xfrm>
              <a:off x="1258662" y="1637712"/>
              <a:ext cx="978930" cy="106039"/>
              <a:chOff x="85725" y="-819151"/>
              <a:chExt cx="1201738" cy="1301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93" name="Freeform 5"/>
              <p:cNvSpPr>
                <a:spLocks/>
              </p:cNvSpPr>
              <p:nvPr/>
            </p:nvSpPr>
            <p:spPr bwMode="auto">
              <a:xfrm>
                <a:off x="85725" y="-819151"/>
                <a:ext cx="92075" cy="130175"/>
              </a:xfrm>
              <a:custGeom>
                <a:avLst/>
                <a:gdLst>
                  <a:gd name="T0" fmla="*/ 52 w 104"/>
                  <a:gd name="T1" fmla="*/ 144 h 144"/>
                  <a:gd name="T2" fmla="*/ 52 w 104"/>
                  <a:gd name="T3" fmla="*/ 144 h 144"/>
                  <a:gd name="T4" fmla="*/ 14 w 104"/>
                  <a:gd name="T5" fmla="*/ 129 h 144"/>
                  <a:gd name="T6" fmla="*/ 0 w 104"/>
                  <a:gd name="T7" fmla="*/ 72 h 144"/>
                  <a:gd name="T8" fmla="*/ 14 w 104"/>
                  <a:gd name="T9" fmla="*/ 15 h 144"/>
                  <a:gd name="T10" fmla="*/ 52 w 104"/>
                  <a:gd name="T11" fmla="*/ 0 h 144"/>
                  <a:gd name="T12" fmla="*/ 104 w 104"/>
                  <a:gd name="T13" fmla="*/ 45 h 144"/>
                  <a:gd name="T14" fmla="*/ 76 w 104"/>
                  <a:gd name="T15" fmla="*/ 45 h 144"/>
                  <a:gd name="T16" fmla="*/ 52 w 104"/>
                  <a:gd name="T17" fmla="*/ 25 h 144"/>
                  <a:gd name="T18" fmla="*/ 34 w 104"/>
                  <a:gd name="T19" fmla="*/ 32 h 144"/>
                  <a:gd name="T20" fmla="*/ 27 w 104"/>
                  <a:gd name="T21" fmla="*/ 72 h 144"/>
                  <a:gd name="T22" fmla="*/ 34 w 104"/>
                  <a:gd name="T23" fmla="*/ 112 h 144"/>
                  <a:gd name="T24" fmla="*/ 52 w 104"/>
                  <a:gd name="T25" fmla="*/ 120 h 144"/>
                  <a:gd name="T26" fmla="*/ 76 w 104"/>
                  <a:gd name="T27" fmla="*/ 99 h 144"/>
                  <a:gd name="T28" fmla="*/ 104 w 104"/>
                  <a:gd name="T29" fmla="*/ 99 h 144"/>
                  <a:gd name="T30" fmla="*/ 52 w 104"/>
                  <a:gd name="T3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144">
                    <a:moveTo>
                      <a:pt x="52" y="144"/>
                    </a:moveTo>
                    <a:lnTo>
                      <a:pt x="52" y="144"/>
                    </a:lnTo>
                    <a:cubicBezTo>
                      <a:pt x="36" y="144"/>
                      <a:pt x="24" y="139"/>
                      <a:pt x="14" y="129"/>
                    </a:cubicBezTo>
                    <a:cubicBezTo>
                      <a:pt x="0" y="114"/>
                      <a:pt x="0" y="97"/>
                      <a:pt x="0" y="72"/>
                    </a:cubicBezTo>
                    <a:cubicBezTo>
                      <a:pt x="0" y="48"/>
                      <a:pt x="0" y="30"/>
                      <a:pt x="14" y="15"/>
                    </a:cubicBezTo>
                    <a:cubicBezTo>
                      <a:pt x="24" y="5"/>
                      <a:pt x="36" y="0"/>
                      <a:pt x="52" y="0"/>
                    </a:cubicBezTo>
                    <a:cubicBezTo>
                      <a:pt x="78" y="0"/>
                      <a:pt x="99" y="15"/>
                      <a:pt x="104" y="45"/>
                    </a:cubicBezTo>
                    <a:lnTo>
                      <a:pt x="76" y="45"/>
                    </a:lnTo>
                    <a:cubicBezTo>
                      <a:pt x="73" y="33"/>
                      <a:pt x="66" y="25"/>
                      <a:pt x="52" y="25"/>
                    </a:cubicBezTo>
                    <a:cubicBezTo>
                      <a:pt x="44" y="25"/>
                      <a:pt x="38" y="27"/>
                      <a:pt x="34" y="32"/>
                    </a:cubicBezTo>
                    <a:cubicBezTo>
                      <a:pt x="29" y="38"/>
                      <a:pt x="27" y="45"/>
                      <a:pt x="27" y="72"/>
                    </a:cubicBezTo>
                    <a:cubicBezTo>
                      <a:pt x="27" y="99"/>
                      <a:pt x="29" y="106"/>
                      <a:pt x="34" y="112"/>
                    </a:cubicBezTo>
                    <a:cubicBezTo>
                      <a:pt x="38" y="117"/>
                      <a:pt x="44" y="120"/>
                      <a:pt x="52" y="120"/>
                    </a:cubicBezTo>
                    <a:cubicBezTo>
                      <a:pt x="66" y="120"/>
                      <a:pt x="73" y="111"/>
                      <a:pt x="76" y="99"/>
                    </a:cubicBezTo>
                    <a:lnTo>
                      <a:pt x="104" y="99"/>
                    </a:lnTo>
                    <a:cubicBezTo>
                      <a:pt x="99" y="129"/>
                      <a:pt x="78" y="144"/>
                      <a:pt x="52" y="1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reeform 6"/>
              <p:cNvSpPr>
                <a:spLocks noEditPoints="1"/>
              </p:cNvSpPr>
              <p:nvPr/>
            </p:nvSpPr>
            <p:spPr bwMode="auto">
              <a:xfrm>
                <a:off x="196850" y="-819151"/>
                <a:ext cx="93663" cy="130175"/>
              </a:xfrm>
              <a:custGeom>
                <a:avLst/>
                <a:gdLst>
                  <a:gd name="T0" fmla="*/ 91 w 105"/>
                  <a:gd name="T1" fmla="*/ 129 h 144"/>
                  <a:gd name="T2" fmla="*/ 91 w 105"/>
                  <a:gd name="T3" fmla="*/ 129 h 144"/>
                  <a:gd name="T4" fmla="*/ 53 w 105"/>
                  <a:gd name="T5" fmla="*/ 144 h 144"/>
                  <a:gd name="T6" fmla="*/ 14 w 105"/>
                  <a:gd name="T7" fmla="*/ 129 h 144"/>
                  <a:gd name="T8" fmla="*/ 0 w 105"/>
                  <a:gd name="T9" fmla="*/ 72 h 144"/>
                  <a:gd name="T10" fmla="*/ 14 w 105"/>
                  <a:gd name="T11" fmla="*/ 15 h 144"/>
                  <a:gd name="T12" fmla="*/ 53 w 105"/>
                  <a:gd name="T13" fmla="*/ 0 h 144"/>
                  <a:gd name="T14" fmla="*/ 91 w 105"/>
                  <a:gd name="T15" fmla="*/ 15 h 144"/>
                  <a:gd name="T16" fmla="*/ 105 w 105"/>
                  <a:gd name="T17" fmla="*/ 72 h 144"/>
                  <a:gd name="T18" fmla="*/ 91 w 105"/>
                  <a:gd name="T19" fmla="*/ 129 h 144"/>
                  <a:gd name="T20" fmla="*/ 70 w 105"/>
                  <a:gd name="T21" fmla="*/ 32 h 144"/>
                  <a:gd name="T22" fmla="*/ 70 w 105"/>
                  <a:gd name="T23" fmla="*/ 32 h 144"/>
                  <a:gd name="T24" fmla="*/ 53 w 105"/>
                  <a:gd name="T25" fmla="*/ 25 h 144"/>
                  <a:gd name="T26" fmla="*/ 35 w 105"/>
                  <a:gd name="T27" fmla="*/ 32 h 144"/>
                  <a:gd name="T28" fmla="*/ 28 w 105"/>
                  <a:gd name="T29" fmla="*/ 72 h 144"/>
                  <a:gd name="T30" fmla="*/ 35 w 105"/>
                  <a:gd name="T31" fmla="*/ 112 h 144"/>
                  <a:gd name="T32" fmla="*/ 53 w 105"/>
                  <a:gd name="T33" fmla="*/ 120 h 144"/>
                  <a:gd name="T34" fmla="*/ 70 w 105"/>
                  <a:gd name="T35" fmla="*/ 112 h 144"/>
                  <a:gd name="T36" fmla="*/ 77 w 105"/>
                  <a:gd name="T37" fmla="*/ 72 h 144"/>
                  <a:gd name="T38" fmla="*/ 70 w 105"/>
                  <a:gd name="T39" fmla="*/ 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144">
                    <a:moveTo>
                      <a:pt x="91" y="129"/>
                    </a:moveTo>
                    <a:lnTo>
                      <a:pt x="91" y="129"/>
                    </a:lnTo>
                    <a:cubicBezTo>
                      <a:pt x="81" y="139"/>
                      <a:pt x="69" y="144"/>
                      <a:pt x="53" y="144"/>
                    </a:cubicBezTo>
                    <a:cubicBezTo>
                      <a:pt x="36" y="144"/>
                      <a:pt x="24" y="139"/>
                      <a:pt x="14" y="129"/>
                    </a:cubicBezTo>
                    <a:cubicBezTo>
                      <a:pt x="0" y="114"/>
                      <a:pt x="0" y="97"/>
                      <a:pt x="0" y="72"/>
                    </a:cubicBezTo>
                    <a:cubicBezTo>
                      <a:pt x="0" y="48"/>
                      <a:pt x="0" y="30"/>
                      <a:pt x="14" y="15"/>
                    </a:cubicBezTo>
                    <a:cubicBezTo>
                      <a:pt x="24" y="5"/>
                      <a:pt x="36" y="0"/>
                      <a:pt x="53" y="0"/>
                    </a:cubicBezTo>
                    <a:cubicBezTo>
                      <a:pt x="69" y="0"/>
                      <a:pt x="81" y="5"/>
                      <a:pt x="91" y="15"/>
                    </a:cubicBezTo>
                    <a:cubicBezTo>
                      <a:pt x="105" y="30"/>
                      <a:pt x="105" y="48"/>
                      <a:pt x="105" y="72"/>
                    </a:cubicBezTo>
                    <a:cubicBezTo>
                      <a:pt x="105" y="97"/>
                      <a:pt x="105" y="114"/>
                      <a:pt x="91" y="129"/>
                    </a:cubicBezTo>
                    <a:close/>
                    <a:moveTo>
                      <a:pt x="70" y="32"/>
                    </a:moveTo>
                    <a:lnTo>
                      <a:pt x="70" y="32"/>
                    </a:lnTo>
                    <a:cubicBezTo>
                      <a:pt x="66" y="28"/>
                      <a:pt x="60" y="25"/>
                      <a:pt x="53" y="25"/>
                    </a:cubicBezTo>
                    <a:cubicBezTo>
                      <a:pt x="45" y="25"/>
                      <a:pt x="39" y="28"/>
                      <a:pt x="35" y="32"/>
                    </a:cubicBezTo>
                    <a:cubicBezTo>
                      <a:pt x="29" y="38"/>
                      <a:pt x="28" y="45"/>
                      <a:pt x="28" y="72"/>
                    </a:cubicBezTo>
                    <a:cubicBezTo>
                      <a:pt x="28" y="99"/>
                      <a:pt x="29" y="106"/>
                      <a:pt x="35" y="112"/>
                    </a:cubicBezTo>
                    <a:cubicBezTo>
                      <a:pt x="39" y="117"/>
                      <a:pt x="45" y="120"/>
                      <a:pt x="53" y="120"/>
                    </a:cubicBezTo>
                    <a:cubicBezTo>
                      <a:pt x="60" y="120"/>
                      <a:pt x="66" y="117"/>
                      <a:pt x="70" y="112"/>
                    </a:cubicBezTo>
                    <a:cubicBezTo>
                      <a:pt x="76" y="106"/>
                      <a:pt x="77" y="99"/>
                      <a:pt x="77" y="72"/>
                    </a:cubicBezTo>
                    <a:cubicBezTo>
                      <a:pt x="77" y="45"/>
                      <a:pt x="76" y="38"/>
                      <a:pt x="70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 7"/>
              <p:cNvSpPr>
                <a:spLocks/>
              </p:cNvSpPr>
              <p:nvPr/>
            </p:nvSpPr>
            <p:spPr bwMode="auto">
              <a:xfrm>
                <a:off x="315913" y="-819151"/>
                <a:ext cx="96838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8 w 109"/>
                  <a:gd name="T5" fmla="*/ 55 h 142"/>
                  <a:gd name="T6" fmla="*/ 28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5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8" y="5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 8"/>
              <p:cNvSpPr>
                <a:spLocks/>
              </p:cNvSpPr>
              <p:nvPr/>
            </p:nvSpPr>
            <p:spPr bwMode="auto">
              <a:xfrm>
                <a:off x="431800" y="-819151"/>
                <a:ext cx="92075" cy="128588"/>
              </a:xfrm>
              <a:custGeom>
                <a:avLst/>
                <a:gdLst>
                  <a:gd name="T0" fmla="*/ 65 w 103"/>
                  <a:gd name="T1" fmla="*/ 25 h 142"/>
                  <a:gd name="T2" fmla="*/ 65 w 103"/>
                  <a:gd name="T3" fmla="*/ 25 h 142"/>
                  <a:gd name="T4" fmla="*/ 65 w 103"/>
                  <a:gd name="T5" fmla="*/ 142 h 142"/>
                  <a:gd name="T6" fmla="*/ 38 w 103"/>
                  <a:gd name="T7" fmla="*/ 142 h 142"/>
                  <a:gd name="T8" fmla="*/ 38 w 103"/>
                  <a:gd name="T9" fmla="*/ 25 h 142"/>
                  <a:gd name="T10" fmla="*/ 0 w 103"/>
                  <a:gd name="T11" fmla="*/ 25 h 142"/>
                  <a:gd name="T12" fmla="*/ 0 w 103"/>
                  <a:gd name="T13" fmla="*/ 0 h 142"/>
                  <a:gd name="T14" fmla="*/ 103 w 103"/>
                  <a:gd name="T15" fmla="*/ 0 h 142"/>
                  <a:gd name="T16" fmla="*/ 103 w 103"/>
                  <a:gd name="T17" fmla="*/ 25 h 142"/>
                  <a:gd name="T18" fmla="*/ 65 w 103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8" y="142"/>
                    </a:lnTo>
                    <a:lnTo>
                      <a:pt x="38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Freeform 9"/>
              <p:cNvSpPr>
                <a:spLocks noEditPoints="1"/>
              </p:cNvSpPr>
              <p:nvPr/>
            </p:nvSpPr>
            <p:spPr bwMode="auto">
              <a:xfrm>
                <a:off x="520700" y="-819151"/>
                <a:ext cx="111125" cy="128588"/>
              </a:xfrm>
              <a:custGeom>
                <a:avLst/>
                <a:gdLst>
                  <a:gd name="T0" fmla="*/ 96 w 125"/>
                  <a:gd name="T1" fmla="*/ 142 h 142"/>
                  <a:gd name="T2" fmla="*/ 96 w 125"/>
                  <a:gd name="T3" fmla="*/ 142 h 142"/>
                  <a:gd name="T4" fmla="*/ 88 w 125"/>
                  <a:gd name="T5" fmla="*/ 117 h 142"/>
                  <a:gd name="T6" fmla="*/ 37 w 125"/>
                  <a:gd name="T7" fmla="*/ 117 h 142"/>
                  <a:gd name="T8" fmla="*/ 29 w 125"/>
                  <a:gd name="T9" fmla="*/ 142 h 142"/>
                  <a:gd name="T10" fmla="*/ 0 w 125"/>
                  <a:gd name="T11" fmla="*/ 142 h 142"/>
                  <a:gd name="T12" fmla="*/ 51 w 125"/>
                  <a:gd name="T13" fmla="*/ 0 h 142"/>
                  <a:gd name="T14" fmla="*/ 73 w 125"/>
                  <a:gd name="T15" fmla="*/ 0 h 142"/>
                  <a:gd name="T16" fmla="*/ 125 w 125"/>
                  <a:gd name="T17" fmla="*/ 142 h 142"/>
                  <a:gd name="T18" fmla="*/ 96 w 125"/>
                  <a:gd name="T19" fmla="*/ 142 h 142"/>
                  <a:gd name="T20" fmla="*/ 63 w 125"/>
                  <a:gd name="T21" fmla="*/ 42 h 142"/>
                  <a:gd name="T22" fmla="*/ 63 w 125"/>
                  <a:gd name="T23" fmla="*/ 42 h 142"/>
                  <a:gd name="T24" fmla="*/ 45 w 125"/>
                  <a:gd name="T25" fmla="*/ 94 h 142"/>
                  <a:gd name="T26" fmla="*/ 80 w 125"/>
                  <a:gd name="T27" fmla="*/ 94 h 142"/>
                  <a:gd name="T28" fmla="*/ 63 w 125"/>
                  <a:gd name="T29" fmla="*/ 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42">
                    <a:moveTo>
                      <a:pt x="96" y="142"/>
                    </a:moveTo>
                    <a:lnTo>
                      <a:pt x="96" y="142"/>
                    </a:lnTo>
                    <a:lnTo>
                      <a:pt x="88" y="117"/>
                    </a:lnTo>
                    <a:lnTo>
                      <a:pt x="37" y="117"/>
                    </a:lnTo>
                    <a:lnTo>
                      <a:pt x="29" y="142"/>
                    </a:lnTo>
                    <a:lnTo>
                      <a:pt x="0" y="142"/>
                    </a:lnTo>
                    <a:lnTo>
                      <a:pt x="51" y="0"/>
                    </a:lnTo>
                    <a:lnTo>
                      <a:pt x="73" y="0"/>
                    </a:lnTo>
                    <a:lnTo>
                      <a:pt x="125" y="142"/>
                    </a:lnTo>
                    <a:lnTo>
                      <a:pt x="96" y="142"/>
                    </a:lnTo>
                    <a:close/>
                    <a:moveTo>
                      <a:pt x="63" y="42"/>
                    </a:moveTo>
                    <a:lnTo>
                      <a:pt x="63" y="42"/>
                    </a:lnTo>
                    <a:lnTo>
                      <a:pt x="45" y="94"/>
                    </a:lnTo>
                    <a:lnTo>
                      <a:pt x="80" y="94"/>
                    </a:lnTo>
                    <a:lnTo>
                      <a:pt x="63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 10"/>
              <p:cNvSpPr>
                <a:spLocks/>
              </p:cNvSpPr>
              <p:nvPr/>
            </p:nvSpPr>
            <p:spPr bwMode="auto">
              <a:xfrm>
                <a:off x="649288" y="-819151"/>
                <a:ext cx="25400" cy="128588"/>
              </a:xfrm>
              <a:custGeom>
                <a:avLst/>
                <a:gdLst>
                  <a:gd name="T0" fmla="*/ 0 w 28"/>
                  <a:gd name="T1" fmla="*/ 0 h 142"/>
                  <a:gd name="T2" fmla="*/ 0 w 28"/>
                  <a:gd name="T3" fmla="*/ 0 h 142"/>
                  <a:gd name="T4" fmla="*/ 28 w 28"/>
                  <a:gd name="T5" fmla="*/ 0 h 142"/>
                  <a:gd name="T6" fmla="*/ 28 w 28"/>
                  <a:gd name="T7" fmla="*/ 142 h 142"/>
                  <a:gd name="T8" fmla="*/ 0 w 28"/>
                  <a:gd name="T9" fmla="*/ 142 h 142"/>
                  <a:gd name="T10" fmla="*/ 0 w 28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2">
                    <a:moveTo>
                      <a:pt x="0" y="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Freeform 11"/>
              <p:cNvSpPr>
                <a:spLocks/>
              </p:cNvSpPr>
              <p:nvPr/>
            </p:nvSpPr>
            <p:spPr bwMode="auto">
              <a:xfrm>
                <a:off x="703263" y="-819151"/>
                <a:ext cx="96838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7 w 109"/>
                  <a:gd name="T5" fmla="*/ 55 h 142"/>
                  <a:gd name="T6" fmla="*/ 27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4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7" y="55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0" name="Freeform 12"/>
              <p:cNvSpPr>
                <a:spLocks/>
              </p:cNvSpPr>
              <p:nvPr/>
            </p:nvSpPr>
            <p:spPr bwMode="auto">
              <a:xfrm>
                <a:off x="828675" y="-819151"/>
                <a:ext cx="114300" cy="128588"/>
              </a:xfrm>
              <a:custGeom>
                <a:avLst/>
                <a:gdLst>
                  <a:gd name="T0" fmla="*/ 102 w 129"/>
                  <a:gd name="T1" fmla="*/ 142 h 142"/>
                  <a:gd name="T2" fmla="*/ 102 w 129"/>
                  <a:gd name="T3" fmla="*/ 142 h 142"/>
                  <a:gd name="T4" fmla="*/ 102 w 129"/>
                  <a:gd name="T5" fmla="*/ 59 h 142"/>
                  <a:gd name="T6" fmla="*/ 74 w 129"/>
                  <a:gd name="T7" fmla="*/ 113 h 142"/>
                  <a:gd name="T8" fmla="*/ 56 w 129"/>
                  <a:gd name="T9" fmla="*/ 113 h 142"/>
                  <a:gd name="T10" fmla="*/ 28 w 129"/>
                  <a:gd name="T11" fmla="*/ 59 h 142"/>
                  <a:gd name="T12" fmla="*/ 28 w 129"/>
                  <a:gd name="T13" fmla="*/ 142 h 142"/>
                  <a:gd name="T14" fmla="*/ 0 w 129"/>
                  <a:gd name="T15" fmla="*/ 142 h 142"/>
                  <a:gd name="T16" fmla="*/ 0 w 129"/>
                  <a:gd name="T17" fmla="*/ 0 h 142"/>
                  <a:gd name="T18" fmla="*/ 28 w 129"/>
                  <a:gd name="T19" fmla="*/ 0 h 142"/>
                  <a:gd name="T20" fmla="*/ 65 w 129"/>
                  <a:gd name="T21" fmla="*/ 77 h 142"/>
                  <a:gd name="T22" fmla="*/ 102 w 129"/>
                  <a:gd name="T23" fmla="*/ 0 h 142"/>
                  <a:gd name="T24" fmla="*/ 129 w 129"/>
                  <a:gd name="T25" fmla="*/ 0 h 142"/>
                  <a:gd name="T26" fmla="*/ 129 w 129"/>
                  <a:gd name="T27" fmla="*/ 142 h 142"/>
                  <a:gd name="T28" fmla="*/ 102 w 12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42">
                    <a:moveTo>
                      <a:pt x="102" y="142"/>
                    </a:moveTo>
                    <a:lnTo>
                      <a:pt x="102" y="142"/>
                    </a:lnTo>
                    <a:lnTo>
                      <a:pt x="102" y="59"/>
                    </a:lnTo>
                    <a:lnTo>
                      <a:pt x="74" y="113"/>
                    </a:lnTo>
                    <a:lnTo>
                      <a:pt x="56" y="113"/>
                    </a:lnTo>
                    <a:lnTo>
                      <a:pt x="28" y="59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65" y="77"/>
                    </a:lnTo>
                    <a:lnTo>
                      <a:pt x="102" y="0"/>
                    </a:lnTo>
                    <a:lnTo>
                      <a:pt x="129" y="0"/>
                    </a:lnTo>
                    <a:lnTo>
                      <a:pt x="129" y="142"/>
                    </a:lnTo>
                    <a:lnTo>
                      <a:pt x="102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1" name="Freeform 13"/>
              <p:cNvSpPr>
                <a:spLocks/>
              </p:cNvSpPr>
              <p:nvPr/>
            </p:nvSpPr>
            <p:spPr bwMode="auto">
              <a:xfrm>
                <a:off x="971550" y="-819151"/>
                <a:ext cx="84138" cy="128588"/>
              </a:xfrm>
              <a:custGeom>
                <a:avLst/>
                <a:gdLst>
                  <a:gd name="T0" fmla="*/ 0 w 94"/>
                  <a:gd name="T1" fmla="*/ 142 h 142"/>
                  <a:gd name="T2" fmla="*/ 0 w 94"/>
                  <a:gd name="T3" fmla="*/ 142 h 142"/>
                  <a:gd name="T4" fmla="*/ 0 w 94"/>
                  <a:gd name="T5" fmla="*/ 0 h 142"/>
                  <a:gd name="T6" fmla="*/ 94 w 94"/>
                  <a:gd name="T7" fmla="*/ 0 h 142"/>
                  <a:gd name="T8" fmla="*/ 94 w 94"/>
                  <a:gd name="T9" fmla="*/ 25 h 142"/>
                  <a:gd name="T10" fmla="*/ 28 w 94"/>
                  <a:gd name="T11" fmla="*/ 25 h 142"/>
                  <a:gd name="T12" fmla="*/ 28 w 94"/>
                  <a:gd name="T13" fmla="*/ 58 h 142"/>
                  <a:gd name="T14" fmla="*/ 84 w 94"/>
                  <a:gd name="T15" fmla="*/ 58 h 142"/>
                  <a:gd name="T16" fmla="*/ 84 w 94"/>
                  <a:gd name="T17" fmla="*/ 83 h 142"/>
                  <a:gd name="T18" fmla="*/ 28 w 94"/>
                  <a:gd name="T19" fmla="*/ 83 h 142"/>
                  <a:gd name="T20" fmla="*/ 28 w 94"/>
                  <a:gd name="T21" fmla="*/ 118 h 142"/>
                  <a:gd name="T22" fmla="*/ 94 w 94"/>
                  <a:gd name="T23" fmla="*/ 118 h 142"/>
                  <a:gd name="T24" fmla="*/ 94 w 94"/>
                  <a:gd name="T25" fmla="*/ 142 h 142"/>
                  <a:gd name="T26" fmla="*/ 0 w 94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28" y="25"/>
                    </a:lnTo>
                    <a:lnTo>
                      <a:pt x="28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8" y="83"/>
                    </a:lnTo>
                    <a:lnTo>
                      <a:pt x="28" y="118"/>
                    </a:lnTo>
                    <a:lnTo>
                      <a:pt x="94" y="118"/>
                    </a:lnTo>
                    <a:lnTo>
                      <a:pt x="94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Freeform 14"/>
              <p:cNvSpPr>
                <a:spLocks/>
              </p:cNvSpPr>
              <p:nvPr/>
            </p:nvSpPr>
            <p:spPr bwMode="auto">
              <a:xfrm>
                <a:off x="1077913" y="-819151"/>
                <a:ext cx="98425" cy="128588"/>
              </a:xfrm>
              <a:custGeom>
                <a:avLst/>
                <a:gdLst>
                  <a:gd name="T0" fmla="*/ 85 w 109"/>
                  <a:gd name="T1" fmla="*/ 142 h 142"/>
                  <a:gd name="T2" fmla="*/ 85 w 109"/>
                  <a:gd name="T3" fmla="*/ 142 h 142"/>
                  <a:gd name="T4" fmla="*/ 28 w 109"/>
                  <a:gd name="T5" fmla="*/ 55 h 142"/>
                  <a:gd name="T6" fmla="*/ 28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5 w 109"/>
                  <a:gd name="T13" fmla="*/ 0 h 142"/>
                  <a:gd name="T14" fmla="*/ 82 w 109"/>
                  <a:gd name="T15" fmla="*/ 87 h 142"/>
                  <a:gd name="T16" fmla="*/ 82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5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5" y="142"/>
                    </a:moveTo>
                    <a:lnTo>
                      <a:pt x="85" y="142"/>
                    </a:lnTo>
                    <a:lnTo>
                      <a:pt x="28" y="5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82" y="87"/>
                    </a:lnTo>
                    <a:lnTo>
                      <a:pt x="82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5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Freeform 15"/>
              <p:cNvSpPr>
                <a:spLocks/>
              </p:cNvSpPr>
              <p:nvPr/>
            </p:nvSpPr>
            <p:spPr bwMode="auto">
              <a:xfrm>
                <a:off x="1195388" y="-819151"/>
                <a:ext cx="92075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FSM"/>
          <p:cNvGrpSpPr/>
          <p:nvPr/>
        </p:nvGrpSpPr>
        <p:grpSpPr>
          <a:xfrm>
            <a:off x="1205684" y="3014431"/>
            <a:ext cx="6248618" cy="1178388"/>
            <a:chOff x="1205684" y="3014431"/>
            <a:chExt cx="6248618" cy="1178388"/>
          </a:xfrm>
        </p:grpSpPr>
        <p:sp>
          <p:nvSpPr>
            <p:cNvPr id="616" name="arrow"/>
            <p:cNvSpPr/>
            <p:nvPr/>
          </p:nvSpPr>
          <p:spPr>
            <a:xfrm>
              <a:off x="6997102" y="3475036"/>
              <a:ext cx="45720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5982831" y="3360736"/>
              <a:ext cx="100584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Treatment plant</a:t>
              </a:r>
            </a:p>
          </p:txBody>
        </p:sp>
        <p:sp>
          <p:nvSpPr>
            <p:cNvPr id="618" name="arrow"/>
            <p:cNvSpPr/>
            <p:nvPr/>
          </p:nvSpPr>
          <p:spPr>
            <a:xfrm flipV="1">
              <a:off x="5229014" y="3367543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Rounded Rectangle 618"/>
            <p:cNvSpPr/>
            <p:nvPr/>
          </p:nvSpPr>
          <p:spPr>
            <a:xfrm>
              <a:off x="2773916" y="3014431"/>
              <a:ext cx="2690652" cy="3588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Vacuum truck</a:t>
              </a:r>
            </a:p>
          </p:txBody>
        </p:sp>
        <p:sp>
          <p:nvSpPr>
            <p:cNvPr id="620" name="arrow"/>
            <p:cNvSpPr/>
            <p:nvPr/>
          </p:nvSpPr>
          <p:spPr>
            <a:xfrm>
              <a:off x="5229014" y="3605031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Rounded Rectangle 620"/>
            <p:cNvSpPr/>
            <p:nvPr/>
          </p:nvSpPr>
          <p:spPr>
            <a:xfrm>
              <a:off x="4458728" y="3789027"/>
              <a:ext cx="1005840" cy="3588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Transfer</a:t>
              </a:r>
            </a:p>
          </p:txBody>
        </p:sp>
        <p:sp>
          <p:nvSpPr>
            <p:cNvPr id="622" name="on-site to overflow arrow"/>
            <p:cNvSpPr/>
            <p:nvPr/>
          </p:nvSpPr>
          <p:spPr>
            <a:xfrm>
              <a:off x="3790398" y="3851559"/>
              <a:ext cx="64008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Rounded Rectangle 622"/>
            <p:cNvSpPr/>
            <p:nvPr/>
          </p:nvSpPr>
          <p:spPr>
            <a:xfrm>
              <a:off x="2773916" y="3735619"/>
              <a:ext cx="109728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Primary emptying</a:t>
              </a:r>
            </a:p>
          </p:txBody>
        </p:sp>
        <p:sp>
          <p:nvSpPr>
            <p:cNvPr id="624" name="arrow"/>
            <p:cNvSpPr/>
            <p:nvPr/>
          </p:nvSpPr>
          <p:spPr>
            <a:xfrm>
              <a:off x="2022218" y="3086416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arrow"/>
            <p:cNvSpPr/>
            <p:nvPr/>
          </p:nvSpPr>
          <p:spPr>
            <a:xfrm flipV="1">
              <a:off x="2022218" y="3844067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Rounded Rectangle 625"/>
            <p:cNvSpPr/>
            <p:nvPr/>
          </p:nvSpPr>
          <p:spPr>
            <a:xfrm>
              <a:off x="1205684" y="3315016"/>
              <a:ext cx="10058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Pit or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septic tank</a:t>
              </a:r>
            </a:p>
          </p:txBody>
        </p:sp>
      </p:grpSp>
      <p:grpSp>
        <p:nvGrpSpPr>
          <p:cNvPr id="627" name="Sewerage"/>
          <p:cNvGrpSpPr/>
          <p:nvPr/>
        </p:nvGrpSpPr>
        <p:grpSpPr>
          <a:xfrm>
            <a:off x="1199487" y="2087942"/>
            <a:ext cx="6254815" cy="457200"/>
            <a:chOff x="1199487" y="2087942"/>
            <a:chExt cx="6254815" cy="457200"/>
          </a:xfrm>
        </p:grpSpPr>
        <p:sp>
          <p:nvSpPr>
            <p:cNvPr id="628" name="arrow"/>
            <p:cNvSpPr/>
            <p:nvPr/>
          </p:nvSpPr>
          <p:spPr>
            <a:xfrm>
              <a:off x="6997102" y="2202242"/>
              <a:ext cx="45720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Rounded Rectangle 628"/>
            <p:cNvSpPr/>
            <p:nvPr/>
          </p:nvSpPr>
          <p:spPr>
            <a:xfrm>
              <a:off x="5982831" y="2087942"/>
              <a:ext cx="100584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Treatment plant</a:t>
              </a:r>
            </a:p>
          </p:txBody>
        </p:sp>
        <p:sp>
          <p:nvSpPr>
            <p:cNvPr id="630" name="arrow"/>
            <p:cNvSpPr/>
            <p:nvPr/>
          </p:nvSpPr>
          <p:spPr>
            <a:xfrm>
              <a:off x="5419392" y="2202242"/>
              <a:ext cx="54864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Rounded Rectangle 630"/>
            <p:cNvSpPr/>
            <p:nvPr/>
          </p:nvSpPr>
          <p:spPr>
            <a:xfrm>
              <a:off x="2773916" y="2137106"/>
              <a:ext cx="2690652" cy="3588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Sewer network pumping stations</a:t>
              </a:r>
            </a:p>
          </p:txBody>
        </p:sp>
        <p:sp>
          <p:nvSpPr>
            <p:cNvPr id="632" name="Rounded Rectangle 631"/>
            <p:cNvSpPr/>
            <p:nvPr/>
          </p:nvSpPr>
          <p:spPr>
            <a:xfrm>
              <a:off x="1199487" y="2087942"/>
              <a:ext cx="100584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Flush toilet</a:t>
              </a:r>
            </a:p>
          </p:txBody>
        </p:sp>
        <p:sp>
          <p:nvSpPr>
            <p:cNvPr id="633" name="arrow"/>
            <p:cNvSpPr/>
            <p:nvPr/>
          </p:nvSpPr>
          <p:spPr>
            <a:xfrm>
              <a:off x="2216668" y="2202242"/>
              <a:ext cx="54864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16243" y="2992325"/>
            <a:ext cx="7691853" cy="142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6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199648"/>
              </p:ext>
            </p:extLst>
          </p:nvPr>
        </p:nvGraphicFramePr>
        <p:xfrm>
          <a:off x="603218" y="1139410"/>
          <a:ext cx="7171576" cy="295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111">
                  <a:extLst>
                    <a:ext uri="{9D8B030D-6E8A-4147-A177-3AD203B41FA5}">
                      <a16:colId xmlns:a16="http://schemas.microsoft.com/office/drawing/2014/main" xmlns="" val="389045133"/>
                    </a:ext>
                  </a:extLst>
                </a:gridCol>
                <a:gridCol w="1551477">
                  <a:extLst>
                    <a:ext uri="{9D8B030D-6E8A-4147-A177-3AD203B41FA5}">
                      <a16:colId xmlns:a16="http://schemas.microsoft.com/office/drawing/2014/main" xmlns="" val="2230717836"/>
                    </a:ext>
                  </a:extLst>
                </a:gridCol>
                <a:gridCol w="2600988">
                  <a:extLst>
                    <a:ext uri="{9D8B030D-6E8A-4147-A177-3AD203B41FA5}">
                      <a16:colId xmlns:a16="http://schemas.microsoft.com/office/drawing/2014/main" xmlns="" val="1611938481"/>
                    </a:ext>
                  </a:extLst>
                </a:gridCol>
              </a:tblGrid>
              <a:tr h="498367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+mj-lt"/>
                        </a:rPr>
                        <a:t>Description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+mj-lt"/>
                        </a:rPr>
                        <a:t>Total  Budget </a:t>
                      </a:r>
                    </a:p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+mj-lt"/>
                        </a:rPr>
                        <a:t>USD/Billion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A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+mj-lt"/>
                        </a:rPr>
                        <a:t>Budget </a:t>
                      </a:r>
                    </a:p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  <a:latin typeface="+mj-lt"/>
                        </a:rPr>
                        <a:t>USD/capita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62871"/>
                  </a:ext>
                </a:extLst>
              </a:tr>
              <a:tr h="31299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AMRUT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0.63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0.15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184060"/>
                  </a:ext>
                </a:extLst>
              </a:tr>
              <a:tr h="3020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State and City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0.20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0.15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567710"/>
                  </a:ext>
                </a:extLst>
              </a:tr>
              <a:tr h="3020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Smart City 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0.50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0.10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095137"/>
                  </a:ext>
                </a:extLst>
              </a:tr>
              <a:tr h="3020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National River Conservation 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0.06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62732"/>
                  </a:ext>
                </a:extLst>
              </a:tr>
              <a:tr h="3020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SPM 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Rurban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Mission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0.04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87315"/>
                  </a:ext>
                </a:extLst>
              </a:tr>
              <a:tr h="3020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Namami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IN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Gange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Mission 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0.14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965364"/>
                  </a:ext>
                </a:extLst>
              </a:tr>
              <a:tr h="30201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External Assistance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</a:t>
                      </a:r>
                    </a:p>
                  </a:txBody>
                  <a:tcPr marL="7144" marR="81000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fontAlgn="b" latinLnBrk="0" hangingPunct="1"/>
                      <a:r>
                        <a:rPr lang="en-I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1435" marR="81000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3336636"/>
                  </a:ext>
                </a:extLst>
              </a:tr>
              <a:tr h="272957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</a:t>
                      </a:r>
                    </a:p>
                  </a:txBody>
                  <a:tcPr marL="135000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0.69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2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632969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83531" y="490527"/>
            <a:ext cx="7089891" cy="184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300" kern="1200" cap="all" baseline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C00000"/>
                </a:solidFill>
              </a:rPr>
              <a:t>Budget for Wastewater in 2016-17- India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218" y="4380502"/>
            <a:ext cx="5998655" cy="239372"/>
          </a:xfrm>
          <a:prstGeom prst="rect">
            <a:avLst/>
          </a:prstGeom>
          <a:solidFill>
            <a:srgbClr val="B02A00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Per-capita budget for wastewater is less than 1 $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671" y="4883916"/>
            <a:ext cx="274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BORDA, 2017</a:t>
            </a:r>
          </a:p>
        </p:txBody>
      </p:sp>
    </p:spTree>
    <p:extLst>
      <p:ext uri="{BB962C8B-B14F-4D97-AF65-F5344CB8AC3E}">
        <p14:creationId xmlns:p14="http://schemas.microsoft.com/office/powerpoint/2010/main" val="42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45977"/>
              </p:ext>
            </p:extLst>
          </p:nvPr>
        </p:nvGraphicFramePr>
        <p:xfrm>
          <a:off x="483530" y="1127738"/>
          <a:ext cx="7492336" cy="897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2287">
                  <a:extLst>
                    <a:ext uri="{9D8B030D-6E8A-4147-A177-3AD203B41FA5}">
                      <a16:colId xmlns:a16="http://schemas.microsoft.com/office/drawing/2014/main" xmlns="" val="1514924313"/>
                    </a:ext>
                  </a:extLst>
                </a:gridCol>
                <a:gridCol w="2394907">
                  <a:extLst>
                    <a:ext uri="{9D8B030D-6E8A-4147-A177-3AD203B41FA5}">
                      <a16:colId xmlns:a16="http://schemas.microsoft.com/office/drawing/2014/main" xmlns="" val="1981716163"/>
                    </a:ext>
                  </a:extLst>
                </a:gridCol>
                <a:gridCol w="2345142">
                  <a:extLst>
                    <a:ext uri="{9D8B030D-6E8A-4147-A177-3AD203B41FA5}">
                      <a16:colId xmlns:a16="http://schemas.microsoft.com/office/drawing/2014/main" xmlns="" val="312215124"/>
                    </a:ext>
                  </a:extLst>
                </a:gridCol>
              </a:tblGrid>
              <a:tr h="2637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Options </a:t>
                      </a:r>
                      <a:endParaRPr lang="en-IN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Capex / capita (</a:t>
                      </a:r>
                      <a:r>
                        <a:rPr lang="en-IN" sz="1600" dirty="0">
                          <a:effectLst/>
                          <a:latin typeface="+mj-lt"/>
                        </a:rPr>
                        <a:t>USD)</a:t>
                      </a:r>
                      <a:endParaRPr lang="en-IN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Opex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/ capita (</a:t>
                      </a:r>
                      <a:r>
                        <a:rPr lang="en-IN" sz="1600" dirty="0">
                          <a:effectLst/>
                          <a:latin typeface="+mj-lt"/>
                        </a:rPr>
                        <a:t>USD)</a:t>
                      </a:r>
                      <a:endParaRPr lang="en-IN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A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2046300"/>
                  </a:ext>
                </a:extLst>
              </a:tr>
              <a:tr h="316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Sewerage system 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en-IN" sz="16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IN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IN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56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9529296"/>
                  </a:ext>
                </a:extLst>
              </a:tr>
              <a:tr h="316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FSM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600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– 30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4</a:t>
                      </a:r>
                    </a:p>
                  </a:txBody>
                  <a:tcPr marL="38576" marR="38576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167730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2994" y="324069"/>
            <a:ext cx="6066485" cy="509953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ts val="2300"/>
              </a:lnSpc>
              <a:defRPr/>
            </a:pPr>
            <a:r>
              <a:rPr lang="en-US" sz="2200" cap="all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Cost of solutions - Capex &amp; OPEX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862" y="4867530"/>
            <a:ext cx="2749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BORDA, 2017</a:t>
            </a:r>
          </a:p>
        </p:txBody>
      </p:sp>
      <p:sp>
        <p:nvSpPr>
          <p:cNvPr id="10" name="Oval 9"/>
          <p:cNvSpPr/>
          <p:nvPr/>
        </p:nvSpPr>
        <p:spPr>
          <a:xfrm>
            <a:off x="4715626" y="3356720"/>
            <a:ext cx="877824" cy="879846"/>
          </a:xfrm>
          <a:prstGeom prst="ellipse">
            <a:avLst/>
          </a:prstGeom>
          <a:solidFill>
            <a:srgbClr val="B02A00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$ 0.69</a:t>
            </a:r>
          </a:p>
        </p:txBody>
      </p:sp>
      <p:sp>
        <p:nvSpPr>
          <p:cNvPr id="11" name="Oval 10"/>
          <p:cNvSpPr/>
          <p:nvPr/>
        </p:nvSpPr>
        <p:spPr>
          <a:xfrm>
            <a:off x="1694432" y="2749282"/>
            <a:ext cx="2093976" cy="2097738"/>
          </a:xfrm>
          <a:prstGeom prst="ellipse">
            <a:avLst/>
          </a:prstGeom>
          <a:solidFill>
            <a:srgbClr val="00A0CD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700" b="1" dirty="0">
                <a:solidFill>
                  <a:schemeClr val="bg1"/>
                </a:solidFill>
              </a:rPr>
              <a:t>$ 250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3964" y="3611977"/>
            <a:ext cx="31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Budget per year/Per Capita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7227" y="3395016"/>
            <a:ext cx="169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00A0CD"/>
                </a:solidFill>
              </a:rPr>
              <a:t>Average CAPEX of UDG per capita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6184" y="2173846"/>
            <a:ext cx="4932662" cy="289907"/>
          </a:xfrm>
          <a:prstGeom prst="rect">
            <a:avLst/>
          </a:prstGeom>
          <a:solidFill>
            <a:srgbClr val="B02A00"/>
          </a:solid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N" dirty="0"/>
              <a:t>Average CAPEX of UGD per capita = $250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203368" y="2647451"/>
            <a:ext cx="23937" cy="2092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705388" y="2803882"/>
            <a:ext cx="641039" cy="270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650" b="1" dirty="0">
                <a:solidFill>
                  <a:srgbClr val="C00000"/>
                </a:solidFill>
                <a:latin typeface="Arial"/>
              </a:rPr>
              <a:t>50%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539501" y="1014806"/>
            <a:ext cx="800377" cy="2700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650" b="1" dirty="0">
                <a:solidFill>
                  <a:srgbClr val="C00000"/>
                </a:solidFill>
                <a:latin typeface="Arial"/>
              </a:rPr>
              <a:t>100%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0966" y="4714739"/>
            <a:ext cx="2535668" cy="322622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650" b="1" dirty="0">
                <a:solidFill>
                  <a:srgbClr val="C00000"/>
                </a:solidFill>
                <a:latin typeface="Arial"/>
              </a:rPr>
              <a:t>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0472" y="4585726"/>
            <a:ext cx="2264406" cy="55777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650" b="1" dirty="0">
                <a:solidFill>
                  <a:srgbClr val="C00000"/>
                </a:solidFill>
                <a:latin typeface="Arial"/>
              </a:rPr>
              <a:t>2026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6326" y="1534455"/>
            <a:ext cx="459000" cy="172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r>
              <a:rPr lang="en-IN" sz="1500" dirty="0">
                <a:solidFill>
                  <a:prstClr val="white"/>
                </a:solidFill>
                <a:latin typeface="Arial"/>
              </a:rPr>
              <a:t>57%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198740" y="3001997"/>
            <a:ext cx="459000" cy="4746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500" dirty="0">
                <a:solidFill>
                  <a:prstClr val="white"/>
                </a:solidFill>
                <a:latin typeface="Arial"/>
              </a:rPr>
              <a:t>6%</a:t>
            </a: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2117832" y="3330156"/>
            <a:ext cx="458392" cy="411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500" dirty="0">
                <a:solidFill>
                  <a:prstClr val="white"/>
                </a:solidFill>
                <a:latin typeface="Arial"/>
              </a:rPr>
              <a:t>0%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49878" y="395077"/>
            <a:ext cx="5625000" cy="494562"/>
          </a:xfrm>
        </p:spPr>
        <p:txBody>
          <a:bodyPr vert="horz" lIns="68580" tIns="34290" rIns="68580" bIns="34290" rtlCol="0" anchor="ctr" anchorCtr="0">
            <a:noAutofit/>
          </a:bodyPr>
          <a:lstStyle/>
          <a:p>
            <a:pPr>
              <a:defRPr/>
            </a:pPr>
            <a:r>
              <a:rPr lang="en-IN" sz="2200" b="1" dirty="0">
                <a:solidFill>
                  <a:srgbClr val="C00000"/>
                </a:solidFill>
              </a:rPr>
              <a:t>Comparing the Scenarios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5315" y="3750313"/>
            <a:ext cx="459000" cy="810000"/>
          </a:xfrm>
          <a:prstGeom prst="rect">
            <a:avLst/>
          </a:prstGeom>
          <a:solidFill>
            <a:srgbClr val="00A0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IN" sz="1500" dirty="0">
                <a:solidFill>
                  <a:prstClr val="white"/>
                </a:solidFill>
                <a:latin typeface="Arial"/>
              </a:rPr>
              <a:t>30%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6421" y="3269320"/>
            <a:ext cx="459000" cy="1279800"/>
          </a:xfrm>
          <a:prstGeom prst="rect">
            <a:avLst/>
          </a:prstGeom>
          <a:solidFill>
            <a:srgbClr val="00A0CD"/>
          </a:solidFill>
          <a:ln>
            <a:solidFill>
              <a:srgbClr val="00A0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r>
              <a:rPr lang="en-IN" sz="1500" dirty="0">
                <a:solidFill>
                  <a:prstClr val="white"/>
                </a:solidFill>
                <a:latin typeface="Arial"/>
              </a:rPr>
              <a:t>42%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4594" y="3454968"/>
            <a:ext cx="459000" cy="1104545"/>
          </a:xfrm>
          <a:prstGeom prst="rect">
            <a:avLst/>
          </a:prstGeom>
          <a:solidFill>
            <a:srgbClr val="00A0CD"/>
          </a:solidFill>
          <a:ln>
            <a:solidFill>
              <a:srgbClr val="00A0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500" dirty="0">
              <a:solidFill>
                <a:prstClr val="white"/>
              </a:solidFill>
              <a:latin typeface="Arial"/>
            </a:endParaRPr>
          </a:p>
          <a:p>
            <a:pPr algn="ctr" defTabSz="342900"/>
            <a:r>
              <a:rPr lang="en-IN" sz="1500" dirty="0">
                <a:solidFill>
                  <a:prstClr val="white"/>
                </a:solidFill>
                <a:latin typeface="Arial"/>
              </a:rPr>
              <a:t>45%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144480" y="4684871"/>
            <a:ext cx="6073891" cy="38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52754" y="4637686"/>
            <a:ext cx="135000" cy="135000"/>
          </a:xfrm>
          <a:prstGeom prst="ellipse">
            <a:avLst/>
          </a:prstGeom>
          <a:solidFill>
            <a:srgbClr val="C00000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42154" y="4627190"/>
            <a:ext cx="135000" cy="135000"/>
          </a:xfrm>
          <a:prstGeom prst="ellipse">
            <a:avLst/>
          </a:prstGeom>
          <a:solidFill>
            <a:srgbClr val="C00000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35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163308" y="1063398"/>
            <a:ext cx="13975" cy="36408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21497" y="2885344"/>
            <a:ext cx="111570" cy="135000"/>
          </a:xfrm>
          <a:prstGeom prst="ellipse">
            <a:avLst/>
          </a:prstGeom>
          <a:solidFill>
            <a:srgbClr val="C00000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86454" y="3012489"/>
            <a:ext cx="60625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en-IN" sz="1650" b="1" dirty="0">
                <a:solidFill>
                  <a:srgbClr val="00A0CD"/>
                </a:solidFill>
                <a:latin typeface="Arial"/>
              </a:rPr>
              <a:t>30%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43779" y="2701528"/>
            <a:ext cx="60625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en-IN" sz="1650" b="1" dirty="0">
                <a:solidFill>
                  <a:srgbClr val="00A0CD"/>
                </a:solidFill>
                <a:latin typeface="Arial"/>
              </a:rPr>
              <a:t>51%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27547" y="1240531"/>
            <a:ext cx="60625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en-IN" sz="1650" b="1" dirty="0">
                <a:solidFill>
                  <a:srgbClr val="00A0CD"/>
                </a:solidFill>
                <a:latin typeface="Arial"/>
              </a:rPr>
              <a:t>99%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4784300" y="3369441"/>
            <a:ext cx="148369" cy="646544"/>
          </a:xfrm>
          <a:prstGeom prst="leftBrace">
            <a:avLst/>
          </a:prstGeom>
          <a:ln w="571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IN" sz="135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3050194" y="2334136"/>
            <a:ext cx="1100979" cy="6018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32522" y="1518441"/>
            <a:ext cx="278738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C00000"/>
                </a:solidFill>
              </a:rPr>
              <a:t>Scenario -1</a:t>
            </a:r>
          </a:p>
          <a:p>
            <a:pPr marL="21600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C00000"/>
                </a:solidFill>
              </a:rPr>
              <a:t>98% on sewerage </a:t>
            </a:r>
          </a:p>
          <a:p>
            <a:pPr marL="21600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C00000"/>
                </a:solidFill>
              </a:rPr>
              <a:t>2% for FSM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0613" y="1471018"/>
            <a:ext cx="2225233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C00000"/>
                </a:solidFill>
              </a:rPr>
              <a:t>Scenario-2</a:t>
            </a:r>
          </a:p>
          <a:p>
            <a:pPr marL="21600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C00000"/>
                </a:solidFill>
              </a:rPr>
              <a:t>80% for sewerage </a:t>
            </a:r>
          </a:p>
          <a:p>
            <a:pPr marL="216000" indent="-285750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C00000"/>
                </a:solidFill>
              </a:rPr>
              <a:t>20% for FSM CC</a:t>
            </a:r>
          </a:p>
        </p:txBody>
      </p:sp>
      <p:cxnSp>
        <p:nvCxnSpPr>
          <p:cNvPr id="31" name="Straight Arrow Connector 30"/>
          <p:cNvCxnSpPr>
            <a:cxnSpLocks/>
            <a:stCxn id="30" idx="1"/>
          </p:cNvCxnSpPr>
          <p:nvPr/>
        </p:nvCxnSpPr>
        <p:spPr>
          <a:xfrm flipH="1">
            <a:off x="5381297" y="1840350"/>
            <a:ext cx="789316" cy="891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21497" y="1037395"/>
            <a:ext cx="111570" cy="135000"/>
          </a:xfrm>
          <a:prstGeom prst="ellipse">
            <a:avLst/>
          </a:prstGeom>
          <a:solidFill>
            <a:srgbClr val="C00000"/>
          </a:solidFill>
          <a:ln w="0"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IN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746363" y="2060438"/>
            <a:ext cx="2797178" cy="3505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 COVERAGE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05754" y="3304844"/>
            <a:ext cx="2225233" cy="954107"/>
          </a:xfrm>
          <a:prstGeom prst="rect">
            <a:avLst/>
          </a:prstGeom>
          <a:solidFill>
            <a:srgbClr val="B02A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/>
                </a:solidFill>
              </a:rPr>
              <a:t>At the cost of not giving UGD to 3%, FSM can be provided to 51% of the population 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flipH="1">
            <a:off x="5233136" y="3699685"/>
            <a:ext cx="789316" cy="891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2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reatment Blue"/>
          <p:cNvSpPr/>
          <p:nvPr/>
        </p:nvSpPr>
        <p:spPr>
          <a:xfrm>
            <a:off x="5845671" y="1464750"/>
            <a:ext cx="1280160" cy="2926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Transport Blue"/>
          <p:cNvSpPr/>
          <p:nvPr/>
        </p:nvSpPr>
        <p:spPr>
          <a:xfrm>
            <a:off x="4266463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Emptying Blue"/>
          <p:cNvSpPr/>
          <p:nvPr/>
        </p:nvSpPr>
        <p:spPr>
          <a:xfrm>
            <a:off x="2687255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3" name="Treatment Blue text"/>
          <p:cNvGrpSpPr/>
          <p:nvPr/>
        </p:nvGrpSpPr>
        <p:grpSpPr>
          <a:xfrm>
            <a:off x="6076463" y="1638358"/>
            <a:ext cx="818577" cy="104746"/>
            <a:chOff x="5437188" y="-819151"/>
            <a:chExt cx="1004888" cy="128588"/>
          </a:xfrm>
          <a:solidFill>
            <a:schemeClr val="accent3">
              <a:lumMod val="75000"/>
            </a:schemeClr>
          </a:solidFill>
        </p:grpSpPr>
        <p:sp>
          <p:nvSpPr>
            <p:cNvPr id="234" name="Freeform 33"/>
            <p:cNvSpPr>
              <a:spLocks/>
            </p:cNvSpPr>
            <p:nvPr/>
          </p:nvSpPr>
          <p:spPr bwMode="auto">
            <a:xfrm>
              <a:off x="5437188" y="-819151"/>
              <a:ext cx="92075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Freeform 34"/>
            <p:cNvSpPr>
              <a:spLocks noEditPoints="1"/>
            </p:cNvSpPr>
            <p:nvPr/>
          </p:nvSpPr>
          <p:spPr bwMode="auto">
            <a:xfrm>
              <a:off x="5549900" y="-819151"/>
              <a:ext cx="95250" cy="128588"/>
            </a:xfrm>
            <a:custGeom>
              <a:avLst/>
              <a:gdLst>
                <a:gd name="T0" fmla="*/ 76 w 108"/>
                <a:gd name="T1" fmla="*/ 142 h 142"/>
                <a:gd name="T2" fmla="*/ 76 w 108"/>
                <a:gd name="T3" fmla="*/ 142 h 142"/>
                <a:gd name="T4" fmla="*/ 48 w 108"/>
                <a:gd name="T5" fmla="*/ 86 h 142"/>
                <a:gd name="T6" fmla="*/ 28 w 108"/>
                <a:gd name="T7" fmla="*/ 86 h 142"/>
                <a:gd name="T8" fmla="*/ 28 w 108"/>
                <a:gd name="T9" fmla="*/ 142 h 142"/>
                <a:gd name="T10" fmla="*/ 0 w 108"/>
                <a:gd name="T11" fmla="*/ 142 h 142"/>
                <a:gd name="T12" fmla="*/ 0 w 108"/>
                <a:gd name="T13" fmla="*/ 0 h 142"/>
                <a:gd name="T14" fmla="*/ 56 w 108"/>
                <a:gd name="T15" fmla="*/ 0 h 142"/>
                <a:gd name="T16" fmla="*/ 102 w 108"/>
                <a:gd name="T17" fmla="*/ 44 h 142"/>
                <a:gd name="T18" fmla="*/ 76 w 108"/>
                <a:gd name="T19" fmla="*/ 81 h 142"/>
                <a:gd name="T20" fmla="*/ 108 w 108"/>
                <a:gd name="T21" fmla="*/ 142 h 142"/>
                <a:gd name="T22" fmla="*/ 76 w 108"/>
                <a:gd name="T23" fmla="*/ 142 h 142"/>
                <a:gd name="T24" fmla="*/ 54 w 108"/>
                <a:gd name="T25" fmla="*/ 25 h 142"/>
                <a:gd name="T26" fmla="*/ 54 w 108"/>
                <a:gd name="T27" fmla="*/ 25 h 142"/>
                <a:gd name="T28" fmla="*/ 28 w 108"/>
                <a:gd name="T29" fmla="*/ 25 h 142"/>
                <a:gd name="T30" fmla="*/ 28 w 108"/>
                <a:gd name="T31" fmla="*/ 62 h 142"/>
                <a:gd name="T32" fmla="*/ 54 w 108"/>
                <a:gd name="T33" fmla="*/ 62 h 142"/>
                <a:gd name="T34" fmla="*/ 74 w 108"/>
                <a:gd name="T35" fmla="*/ 44 h 142"/>
                <a:gd name="T36" fmla="*/ 54 w 108"/>
                <a:gd name="T37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2">
                  <a:moveTo>
                    <a:pt x="76" y="142"/>
                  </a:moveTo>
                  <a:lnTo>
                    <a:pt x="76" y="142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2"/>
                  </a:lnTo>
                  <a:lnTo>
                    <a:pt x="76" y="142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2"/>
                  </a:lnTo>
                  <a:lnTo>
                    <a:pt x="54" y="62"/>
                  </a:lnTo>
                  <a:cubicBezTo>
                    <a:pt x="66" y="62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Freeform 35"/>
            <p:cNvSpPr>
              <a:spLocks/>
            </p:cNvSpPr>
            <p:nvPr/>
          </p:nvSpPr>
          <p:spPr bwMode="auto">
            <a:xfrm>
              <a:off x="5665788" y="-819151"/>
              <a:ext cx="82550" cy="128588"/>
            </a:xfrm>
            <a:custGeom>
              <a:avLst/>
              <a:gdLst>
                <a:gd name="T0" fmla="*/ 0 w 93"/>
                <a:gd name="T1" fmla="*/ 142 h 142"/>
                <a:gd name="T2" fmla="*/ 0 w 93"/>
                <a:gd name="T3" fmla="*/ 142 h 142"/>
                <a:gd name="T4" fmla="*/ 0 w 93"/>
                <a:gd name="T5" fmla="*/ 0 h 142"/>
                <a:gd name="T6" fmla="*/ 93 w 93"/>
                <a:gd name="T7" fmla="*/ 0 h 142"/>
                <a:gd name="T8" fmla="*/ 93 w 93"/>
                <a:gd name="T9" fmla="*/ 25 h 142"/>
                <a:gd name="T10" fmla="*/ 27 w 93"/>
                <a:gd name="T11" fmla="*/ 25 h 142"/>
                <a:gd name="T12" fmla="*/ 27 w 93"/>
                <a:gd name="T13" fmla="*/ 58 h 142"/>
                <a:gd name="T14" fmla="*/ 84 w 93"/>
                <a:gd name="T15" fmla="*/ 58 h 142"/>
                <a:gd name="T16" fmla="*/ 84 w 93"/>
                <a:gd name="T17" fmla="*/ 83 h 142"/>
                <a:gd name="T18" fmla="*/ 27 w 93"/>
                <a:gd name="T19" fmla="*/ 83 h 142"/>
                <a:gd name="T20" fmla="*/ 27 w 93"/>
                <a:gd name="T21" fmla="*/ 118 h 142"/>
                <a:gd name="T22" fmla="*/ 93 w 93"/>
                <a:gd name="T23" fmla="*/ 118 h 142"/>
                <a:gd name="T24" fmla="*/ 93 w 93"/>
                <a:gd name="T25" fmla="*/ 142 h 142"/>
                <a:gd name="T26" fmla="*/ 0 w 93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Freeform 36"/>
            <p:cNvSpPr>
              <a:spLocks noEditPoints="1"/>
            </p:cNvSpPr>
            <p:nvPr/>
          </p:nvSpPr>
          <p:spPr bwMode="auto">
            <a:xfrm>
              <a:off x="5764213" y="-819151"/>
              <a:ext cx="112713" cy="128588"/>
            </a:xfrm>
            <a:custGeom>
              <a:avLst/>
              <a:gdLst>
                <a:gd name="T0" fmla="*/ 97 w 126"/>
                <a:gd name="T1" fmla="*/ 142 h 142"/>
                <a:gd name="T2" fmla="*/ 97 w 126"/>
                <a:gd name="T3" fmla="*/ 142 h 142"/>
                <a:gd name="T4" fmla="*/ 89 w 126"/>
                <a:gd name="T5" fmla="*/ 117 h 142"/>
                <a:gd name="T6" fmla="*/ 38 w 126"/>
                <a:gd name="T7" fmla="*/ 117 h 142"/>
                <a:gd name="T8" fmla="*/ 29 w 126"/>
                <a:gd name="T9" fmla="*/ 142 h 142"/>
                <a:gd name="T10" fmla="*/ 0 w 126"/>
                <a:gd name="T11" fmla="*/ 142 h 142"/>
                <a:gd name="T12" fmla="*/ 52 w 126"/>
                <a:gd name="T13" fmla="*/ 0 h 142"/>
                <a:gd name="T14" fmla="*/ 74 w 126"/>
                <a:gd name="T15" fmla="*/ 0 h 142"/>
                <a:gd name="T16" fmla="*/ 126 w 126"/>
                <a:gd name="T17" fmla="*/ 142 h 142"/>
                <a:gd name="T18" fmla="*/ 97 w 126"/>
                <a:gd name="T19" fmla="*/ 142 h 142"/>
                <a:gd name="T20" fmla="*/ 64 w 126"/>
                <a:gd name="T21" fmla="*/ 42 h 142"/>
                <a:gd name="T22" fmla="*/ 64 w 126"/>
                <a:gd name="T23" fmla="*/ 42 h 142"/>
                <a:gd name="T24" fmla="*/ 46 w 126"/>
                <a:gd name="T25" fmla="*/ 94 h 142"/>
                <a:gd name="T26" fmla="*/ 81 w 126"/>
                <a:gd name="T27" fmla="*/ 94 h 142"/>
                <a:gd name="T28" fmla="*/ 64 w 126"/>
                <a:gd name="T29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2">
                  <a:moveTo>
                    <a:pt x="97" y="142"/>
                  </a:moveTo>
                  <a:lnTo>
                    <a:pt x="97" y="142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2"/>
                  </a:lnTo>
                  <a:lnTo>
                    <a:pt x="0" y="142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2"/>
                  </a:lnTo>
                  <a:lnTo>
                    <a:pt x="97" y="142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Freeform 37"/>
            <p:cNvSpPr>
              <a:spLocks/>
            </p:cNvSpPr>
            <p:nvPr/>
          </p:nvSpPr>
          <p:spPr bwMode="auto">
            <a:xfrm>
              <a:off x="5872163" y="-819151"/>
              <a:ext cx="92075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Freeform 38"/>
            <p:cNvSpPr>
              <a:spLocks/>
            </p:cNvSpPr>
            <p:nvPr/>
          </p:nvSpPr>
          <p:spPr bwMode="auto">
            <a:xfrm>
              <a:off x="5984875" y="-819151"/>
              <a:ext cx="114300" cy="128588"/>
            </a:xfrm>
            <a:custGeom>
              <a:avLst/>
              <a:gdLst>
                <a:gd name="T0" fmla="*/ 101 w 129"/>
                <a:gd name="T1" fmla="*/ 142 h 142"/>
                <a:gd name="T2" fmla="*/ 101 w 129"/>
                <a:gd name="T3" fmla="*/ 142 h 142"/>
                <a:gd name="T4" fmla="*/ 101 w 129"/>
                <a:gd name="T5" fmla="*/ 59 h 142"/>
                <a:gd name="T6" fmla="*/ 74 w 129"/>
                <a:gd name="T7" fmla="*/ 113 h 142"/>
                <a:gd name="T8" fmla="*/ 55 w 129"/>
                <a:gd name="T9" fmla="*/ 113 h 142"/>
                <a:gd name="T10" fmla="*/ 27 w 129"/>
                <a:gd name="T11" fmla="*/ 59 h 142"/>
                <a:gd name="T12" fmla="*/ 27 w 129"/>
                <a:gd name="T13" fmla="*/ 142 h 142"/>
                <a:gd name="T14" fmla="*/ 0 w 129"/>
                <a:gd name="T15" fmla="*/ 142 h 142"/>
                <a:gd name="T16" fmla="*/ 0 w 129"/>
                <a:gd name="T17" fmla="*/ 0 h 142"/>
                <a:gd name="T18" fmla="*/ 27 w 129"/>
                <a:gd name="T19" fmla="*/ 0 h 142"/>
                <a:gd name="T20" fmla="*/ 64 w 129"/>
                <a:gd name="T21" fmla="*/ 77 h 142"/>
                <a:gd name="T22" fmla="*/ 101 w 129"/>
                <a:gd name="T23" fmla="*/ 0 h 142"/>
                <a:gd name="T24" fmla="*/ 129 w 129"/>
                <a:gd name="T25" fmla="*/ 0 h 142"/>
                <a:gd name="T26" fmla="*/ 129 w 129"/>
                <a:gd name="T27" fmla="*/ 142 h 142"/>
                <a:gd name="T28" fmla="*/ 101 w 129"/>
                <a:gd name="T2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101" y="142"/>
                  </a:moveTo>
                  <a:lnTo>
                    <a:pt x="101" y="142"/>
                  </a:lnTo>
                  <a:lnTo>
                    <a:pt x="101" y="59"/>
                  </a:lnTo>
                  <a:lnTo>
                    <a:pt x="74" y="113"/>
                  </a:lnTo>
                  <a:lnTo>
                    <a:pt x="55" y="113"/>
                  </a:lnTo>
                  <a:lnTo>
                    <a:pt x="27" y="59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64" y="77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29" y="142"/>
                  </a:lnTo>
                  <a:lnTo>
                    <a:pt x="101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Freeform 39"/>
            <p:cNvSpPr>
              <a:spLocks/>
            </p:cNvSpPr>
            <p:nvPr/>
          </p:nvSpPr>
          <p:spPr bwMode="auto">
            <a:xfrm>
              <a:off x="6127750" y="-819151"/>
              <a:ext cx="82550" cy="128588"/>
            </a:xfrm>
            <a:custGeom>
              <a:avLst/>
              <a:gdLst>
                <a:gd name="T0" fmla="*/ 0 w 93"/>
                <a:gd name="T1" fmla="*/ 142 h 142"/>
                <a:gd name="T2" fmla="*/ 0 w 93"/>
                <a:gd name="T3" fmla="*/ 142 h 142"/>
                <a:gd name="T4" fmla="*/ 0 w 93"/>
                <a:gd name="T5" fmla="*/ 0 h 142"/>
                <a:gd name="T6" fmla="*/ 93 w 93"/>
                <a:gd name="T7" fmla="*/ 0 h 142"/>
                <a:gd name="T8" fmla="*/ 93 w 93"/>
                <a:gd name="T9" fmla="*/ 25 h 142"/>
                <a:gd name="T10" fmla="*/ 27 w 93"/>
                <a:gd name="T11" fmla="*/ 25 h 142"/>
                <a:gd name="T12" fmla="*/ 27 w 93"/>
                <a:gd name="T13" fmla="*/ 58 h 142"/>
                <a:gd name="T14" fmla="*/ 84 w 93"/>
                <a:gd name="T15" fmla="*/ 58 h 142"/>
                <a:gd name="T16" fmla="*/ 84 w 93"/>
                <a:gd name="T17" fmla="*/ 83 h 142"/>
                <a:gd name="T18" fmla="*/ 27 w 93"/>
                <a:gd name="T19" fmla="*/ 83 h 142"/>
                <a:gd name="T20" fmla="*/ 27 w 93"/>
                <a:gd name="T21" fmla="*/ 118 h 142"/>
                <a:gd name="T22" fmla="*/ 93 w 93"/>
                <a:gd name="T23" fmla="*/ 118 h 142"/>
                <a:gd name="T24" fmla="*/ 93 w 93"/>
                <a:gd name="T25" fmla="*/ 142 h 142"/>
                <a:gd name="T26" fmla="*/ 0 w 93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Freeform 40"/>
            <p:cNvSpPr>
              <a:spLocks/>
            </p:cNvSpPr>
            <p:nvPr/>
          </p:nvSpPr>
          <p:spPr bwMode="auto">
            <a:xfrm>
              <a:off x="6234113" y="-819151"/>
              <a:ext cx="98425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7 w 109"/>
                <a:gd name="T5" fmla="*/ 55 h 142"/>
                <a:gd name="T6" fmla="*/ 27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4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7" y="55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Freeform 41"/>
            <p:cNvSpPr>
              <a:spLocks/>
            </p:cNvSpPr>
            <p:nvPr/>
          </p:nvSpPr>
          <p:spPr bwMode="auto">
            <a:xfrm>
              <a:off x="6351588" y="-819151"/>
              <a:ext cx="90488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43" name="Transport Blue text"/>
          <p:cNvGrpSpPr/>
          <p:nvPr/>
        </p:nvGrpSpPr>
        <p:grpSpPr>
          <a:xfrm>
            <a:off x="4495315" y="1637712"/>
            <a:ext cx="822456" cy="106039"/>
            <a:chOff x="3205163" y="-1457326"/>
            <a:chExt cx="1009650" cy="130175"/>
          </a:xfrm>
          <a:solidFill>
            <a:schemeClr val="accent3">
              <a:lumMod val="75000"/>
            </a:schemeClr>
          </a:solidFill>
        </p:grpSpPr>
        <p:sp>
          <p:nvSpPr>
            <p:cNvPr id="244" name="Freeform 24"/>
            <p:cNvSpPr>
              <a:spLocks/>
            </p:cNvSpPr>
            <p:nvPr/>
          </p:nvSpPr>
          <p:spPr bwMode="auto">
            <a:xfrm>
              <a:off x="3205163" y="-1457326"/>
              <a:ext cx="92075" cy="128588"/>
            </a:xfrm>
            <a:custGeom>
              <a:avLst/>
              <a:gdLst>
                <a:gd name="T0" fmla="*/ 0 w 103"/>
                <a:gd name="T1" fmla="*/ 0 h 142"/>
                <a:gd name="T2" fmla="*/ 0 w 103"/>
                <a:gd name="T3" fmla="*/ 0 h 142"/>
                <a:gd name="T4" fmla="*/ 0 w 103"/>
                <a:gd name="T5" fmla="*/ 24 h 142"/>
                <a:gd name="T6" fmla="*/ 38 w 103"/>
                <a:gd name="T7" fmla="*/ 24 h 142"/>
                <a:gd name="T8" fmla="*/ 38 w 103"/>
                <a:gd name="T9" fmla="*/ 142 h 142"/>
                <a:gd name="T10" fmla="*/ 65 w 103"/>
                <a:gd name="T11" fmla="*/ 142 h 142"/>
                <a:gd name="T12" fmla="*/ 65 w 103"/>
                <a:gd name="T13" fmla="*/ 24 h 142"/>
                <a:gd name="T14" fmla="*/ 103 w 103"/>
                <a:gd name="T15" fmla="*/ 24 h 142"/>
                <a:gd name="T16" fmla="*/ 103 w 103"/>
                <a:gd name="T17" fmla="*/ 0 h 142"/>
                <a:gd name="T18" fmla="*/ 0 w 10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4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8" y="24"/>
                  </a:lnTo>
                  <a:lnTo>
                    <a:pt x="38" y="142"/>
                  </a:lnTo>
                  <a:lnTo>
                    <a:pt x="65" y="142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Freeform 25"/>
            <p:cNvSpPr>
              <a:spLocks noEditPoints="1"/>
            </p:cNvSpPr>
            <p:nvPr/>
          </p:nvSpPr>
          <p:spPr bwMode="auto">
            <a:xfrm>
              <a:off x="3316288" y="-1457326"/>
              <a:ext cx="96838" cy="128588"/>
            </a:xfrm>
            <a:custGeom>
              <a:avLst/>
              <a:gdLst>
                <a:gd name="T0" fmla="*/ 76 w 108"/>
                <a:gd name="T1" fmla="*/ 142 h 142"/>
                <a:gd name="T2" fmla="*/ 76 w 108"/>
                <a:gd name="T3" fmla="*/ 142 h 142"/>
                <a:gd name="T4" fmla="*/ 48 w 108"/>
                <a:gd name="T5" fmla="*/ 85 h 142"/>
                <a:gd name="T6" fmla="*/ 28 w 108"/>
                <a:gd name="T7" fmla="*/ 85 h 142"/>
                <a:gd name="T8" fmla="*/ 28 w 108"/>
                <a:gd name="T9" fmla="*/ 142 h 142"/>
                <a:gd name="T10" fmla="*/ 0 w 108"/>
                <a:gd name="T11" fmla="*/ 142 h 142"/>
                <a:gd name="T12" fmla="*/ 0 w 108"/>
                <a:gd name="T13" fmla="*/ 0 h 142"/>
                <a:gd name="T14" fmla="*/ 56 w 108"/>
                <a:gd name="T15" fmla="*/ 0 h 142"/>
                <a:gd name="T16" fmla="*/ 102 w 108"/>
                <a:gd name="T17" fmla="*/ 43 h 142"/>
                <a:gd name="T18" fmla="*/ 76 w 108"/>
                <a:gd name="T19" fmla="*/ 80 h 142"/>
                <a:gd name="T20" fmla="*/ 108 w 108"/>
                <a:gd name="T21" fmla="*/ 142 h 142"/>
                <a:gd name="T22" fmla="*/ 76 w 108"/>
                <a:gd name="T23" fmla="*/ 142 h 142"/>
                <a:gd name="T24" fmla="*/ 54 w 108"/>
                <a:gd name="T25" fmla="*/ 24 h 142"/>
                <a:gd name="T26" fmla="*/ 54 w 108"/>
                <a:gd name="T27" fmla="*/ 24 h 142"/>
                <a:gd name="T28" fmla="*/ 28 w 108"/>
                <a:gd name="T29" fmla="*/ 24 h 142"/>
                <a:gd name="T30" fmla="*/ 28 w 108"/>
                <a:gd name="T31" fmla="*/ 62 h 142"/>
                <a:gd name="T32" fmla="*/ 54 w 108"/>
                <a:gd name="T33" fmla="*/ 62 h 142"/>
                <a:gd name="T34" fmla="*/ 74 w 108"/>
                <a:gd name="T35" fmla="*/ 43 h 142"/>
                <a:gd name="T36" fmla="*/ 54 w 108"/>
                <a:gd name="T37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2">
                  <a:moveTo>
                    <a:pt x="76" y="142"/>
                  </a:moveTo>
                  <a:lnTo>
                    <a:pt x="76" y="142"/>
                  </a:lnTo>
                  <a:lnTo>
                    <a:pt x="48" y="85"/>
                  </a:lnTo>
                  <a:lnTo>
                    <a:pt x="28" y="8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19"/>
                    <a:pt x="102" y="43"/>
                  </a:cubicBezTo>
                  <a:cubicBezTo>
                    <a:pt x="102" y="63"/>
                    <a:pt x="90" y="75"/>
                    <a:pt x="76" y="80"/>
                  </a:cubicBezTo>
                  <a:lnTo>
                    <a:pt x="108" y="142"/>
                  </a:lnTo>
                  <a:lnTo>
                    <a:pt x="76" y="142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28" y="24"/>
                  </a:lnTo>
                  <a:lnTo>
                    <a:pt x="28" y="62"/>
                  </a:lnTo>
                  <a:lnTo>
                    <a:pt x="54" y="62"/>
                  </a:lnTo>
                  <a:cubicBezTo>
                    <a:pt x="66" y="62"/>
                    <a:pt x="74" y="54"/>
                    <a:pt x="74" y="43"/>
                  </a:cubicBezTo>
                  <a:cubicBezTo>
                    <a:pt x="74" y="32"/>
                    <a:pt x="66" y="24"/>
                    <a:pt x="54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Freeform 26"/>
            <p:cNvSpPr>
              <a:spLocks noEditPoints="1"/>
            </p:cNvSpPr>
            <p:nvPr/>
          </p:nvSpPr>
          <p:spPr bwMode="auto">
            <a:xfrm>
              <a:off x="3427413" y="-1457326"/>
              <a:ext cx="111125" cy="128588"/>
            </a:xfrm>
            <a:custGeom>
              <a:avLst/>
              <a:gdLst>
                <a:gd name="T0" fmla="*/ 52 w 126"/>
                <a:gd name="T1" fmla="*/ 0 h 142"/>
                <a:gd name="T2" fmla="*/ 52 w 126"/>
                <a:gd name="T3" fmla="*/ 0 h 142"/>
                <a:gd name="T4" fmla="*/ 0 w 126"/>
                <a:gd name="T5" fmla="*/ 142 h 142"/>
                <a:gd name="T6" fmla="*/ 29 w 126"/>
                <a:gd name="T7" fmla="*/ 142 h 142"/>
                <a:gd name="T8" fmla="*/ 38 w 126"/>
                <a:gd name="T9" fmla="*/ 116 h 142"/>
                <a:gd name="T10" fmla="*/ 88 w 126"/>
                <a:gd name="T11" fmla="*/ 116 h 142"/>
                <a:gd name="T12" fmla="*/ 97 w 126"/>
                <a:gd name="T13" fmla="*/ 142 h 142"/>
                <a:gd name="T14" fmla="*/ 126 w 126"/>
                <a:gd name="T15" fmla="*/ 142 h 142"/>
                <a:gd name="T16" fmla="*/ 74 w 126"/>
                <a:gd name="T17" fmla="*/ 0 h 142"/>
                <a:gd name="T18" fmla="*/ 52 w 126"/>
                <a:gd name="T19" fmla="*/ 0 h 142"/>
                <a:gd name="T20" fmla="*/ 63 w 126"/>
                <a:gd name="T21" fmla="*/ 41 h 142"/>
                <a:gd name="T22" fmla="*/ 63 w 126"/>
                <a:gd name="T23" fmla="*/ 41 h 142"/>
                <a:gd name="T24" fmla="*/ 81 w 126"/>
                <a:gd name="T25" fmla="*/ 93 h 142"/>
                <a:gd name="T26" fmla="*/ 45 w 126"/>
                <a:gd name="T27" fmla="*/ 93 h 142"/>
                <a:gd name="T28" fmla="*/ 63 w 126"/>
                <a:gd name="T29" fmla="*/ 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2">
                  <a:moveTo>
                    <a:pt x="52" y="0"/>
                  </a:moveTo>
                  <a:lnTo>
                    <a:pt x="52" y="0"/>
                  </a:lnTo>
                  <a:lnTo>
                    <a:pt x="0" y="142"/>
                  </a:lnTo>
                  <a:lnTo>
                    <a:pt x="29" y="142"/>
                  </a:lnTo>
                  <a:lnTo>
                    <a:pt x="38" y="116"/>
                  </a:lnTo>
                  <a:lnTo>
                    <a:pt x="88" y="116"/>
                  </a:lnTo>
                  <a:lnTo>
                    <a:pt x="97" y="142"/>
                  </a:lnTo>
                  <a:lnTo>
                    <a:pt x="126" y="142"/>
                  </a:lnTo>
                  <a:lnTo>
                    <a:pt x="74" y="0"/>
                  </a:lnTo>
                  <a:lnTo>
                    <a:pt x="52" y="0"/>
                  </a:lnTo>
                  <a:close/>
                  <a:moveTo>
                    <a:pt x="63" y="41"/>
                  </a:moveTo>
                  <a:lnTo>
                    <a:pt x="63" y="41"/>
                  </a:lnTo>
                  <a:lnTo>
                    <a:pt x="81" y="93"/>
                  </a:lnTo>
                  <a:lnTo>
                    <a:pt x="45" y="93"/>
                  </a:lnTo>
                  <a:lnTo>
                    <a:pt x="63" y="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Freeform 27"/>
            <p:cNvSpPr>
              <a:spLocks/>
            </p:cNvSpPr>
            <p:nvPr/>
          </p:nvSpPr>
          <p:spPr bwMode="auto">
            <a:xfrm>
              <a:off x="3556000" y="-1457326"/>
              <a:ext cx="98425" cy="128588"/>
            </a:xfrm>
            <a:custGeom>
              <a:avLst/>
              <a:gdLst>
                <a:gd name="T0" fmla="*/ 81 w 109"/>
                <a:gd name="T1" fmla="*/ 0 h 142"/>
                <a:gd name="T2" fmla="*/ 81 w 109"/>
                <a:gd name="T3" fmla="*/ 0 h 142"/>
                <a:gd name="T4" fmla="*/ 81 w 109"/>
                <a:gd name="T5" fmla="*/ 86 h 142"/>
                <a:gd name="T6" fmla="*/ 24 w 109"/>
                <a:gd name="T7" fmla="*/ 0 h 142"/>
                <a:gd name="T8" fmla="*/ 0 w 109"/>
                <a:gd name="T9" fmla="*/ 0 h 142"/>
                <a:gd name="T10" fmla="*/ 0 w 109"/>
                <a:gd name="T11" fmla="*/ 142 h 142"/>
                <a:gd name="T12" fmla="*/ 27 w 109"/>
                <a:gd name="T13" fmla="*/ 142 h 142"/>
                <a:gd name="T14" fmla="*/ 27 w 109"/>
                <a:gd name="T15" fmla="*/ 54 h 142"/>
                <a:gd name="T16" fmla="*/ 84 w 109"/>
                <a:gd name="T17" fmla="*/ 142 h 142"/>
                <a:gd name="T18" fmla="*/ 109 w 109"/>
                <a:gd name="T19" fmla="*/ 142 h 142"/>
                <a:gd name="T20" fmla="*/ 109 w 109"/>
                <a:gd name="T21" fmla="*/ 0 h 142"/>
                <a:gd name="T22" fmla="*/ 81 w 109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1" y="0"/>
                  </a:moveTo>
                  <a:lnTo>
                    <a:pt x="81" y="0"/>
                  </a:lnTo>
                  <a:lnTo>
                    <a:pt x="81" y="8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7" y="142"/>
                  </a:lnTo>
                  <a:lnTo>
                    <a:pt x="27" y="54"/>
                  </a:lnTo>
                  <a:lnTo>
                    <a:pt x="84" y="142"/>
                  </a:lnTo>
                  <a:lnTo>
                    <a:pt x="109" y="142"/>
                  </a:lnTo>
                  <a:lnTo>
                    <a:pt x="109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Freeform 28"/>
            <p:cNvSpPr>
              <a:spLocks/>
            </p:cNvSpPr>
            <p:nvPr/>
          </p:nvSpPr>
          <p:spPr bwMode="auto">
            <a:xfrm>
              <a:off x="3671888" y="-1457326"/>
              <a:ext cx="93663" cy="130175"/>
            </a:xfrm>
            <a:custGeom>
              <a:avLst/>
              <a:gdLst>
                <a:gd name="T0" fmla="*/ 52 w 105"/>
                <a:gd name="T1" fmla="*/ 144 h 144"/>
                <a:gd name="T2" fmla="*/ 52 w 105"/>
                <a:gd name="T3" fmla="*/ 144 h 144"/>
                <a:gd name="T4" fmla="*/ 0 w 105"/>
                <a:gd name="T5" fmla="*/ 125 h 144"/>
                <a:gd name="T6" fmla="*/ 18 w 105"/>
                <a:gd name="T7" fmla="*/ 107 h 144"/>
                <a:gd name="T8" fmla="*/ 53 w 105"/>
                <a:gd name="T9" fmla="*/ 119 h 144"/>
                <a:gd name="T10" fmla="*/ 78 w 105"/>
                <a:gd name="T11" fmla="*/ 101 h 144"/>
                <a:gd name="T12" fmla="*/ 73 w 105"/>
                <a:gd name="T13" fmla="*/ 89 h 144"/>
                <a:gd name="T14" fmla="*/ 61 w 105"/>
                <a:gd name="T15" fmla="*/ 84 h 144"/>
                <a:gd name="T16" fmla="*/ 44 w 105"/>
                <a:gd name="T17" fmla="*/ 82 h 144"/>
                <a:gd name="T18" fmla="*/ 16 w 105"/>
                <a:gd name="T19" fmla="*/ 70 h 144"/>
                <a:gd name="T20" fmla="*/ 6 w 105"/>
                <a:gd name="T21" fmla="*/ 42 h 144"/>
                <a:gd name="T22" fmla="*/ 55 w 105"/>
                <a:gd name="T23" fmla="*/ 0 h 144"/>
                <a:gd name="T24" fmla="*/ 101 w 105"/>
                <a:gd name="T25" fmla="*/ 16 h 144"/>
                <a:gd name="T26" fmla="*/ 84 w 105"/>
                <a:gd name="T27" fmla="*/ 33 h 144"/>
                <a:gd name="T28" fmla="*/ 55 w 105"/>
                <a:gd name="T29" fmla="*/ 23 h 144"/>
                <a:gd name="T30" fmla="*/ 33 w 105"/>
                <a:gd name="T31" fmla="*/ 41 h 144"/>
                <a:gd name="T32" fmla="*/ 37 w 105"/>
                <a:gd name="T33" fmla="*/ 51 h 144"/>
                <a:gd name="T34" fmla="*/ 50 w 105"/>
                <a:gd name="T35" fmla="*/ 57 h 144"/>
                <a:gd name="T36" fmla="*/ 67 w 105"/>
                <a:gd name="T37" fmla="*/ 59 h 144"/>
                <a:gd name="T38" fmla="*/ 94 w 105"/>
                <a:gd name="T39" fmla="*/ 70 h 144"/>
                <a:gd name="T40" fmla="*/ 105 w 105"/>
                <a:gd name="T41" fmla="*/ 101 h 144"/>
                <a:gd name="T42" fmla="*/ 52 w 105"/>
                <a:gd name="T4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4">
                  <a:moveTo>
                    <a:pt x="52" y="144"/>
                  </a:moveTo>
                  <a:lnTo>
                    <a:pt x="52" y="144"/>
                  </a:lnTo>
                  <a:cubicBezTo>
                    <a:pt x="31" y="144"/>
                    <a:pt x="14" y="139"/>
                    <a:pt x="0" y="125"/>
                  </a:cubicBezTo>
                  <a:lnTo>
                    <a:pt x="18" y="107"/>
                  </a:lnTo>
                  <a:cubicBezTo>
                    <a:pt x="27" y="116"/>
                    <a:pt x="39" y="119"/>
                    <a:pt x="53" y="119"/>
                  </a:cubicBezTo>
                  <a:cubicBezTo>
                    <a:pt x="69" y="119"/>
                    <a:pt x="78" y="113"/>
                    <a:pt x="78" y="101"/>
                  </a:cubicBezTo>
                  <a:cubicBezTo>
                    <a:pt x="78" y="96"/>
                    <a:pt x="76" y="92"/>
                    <a:pt x="73" y="89"/>
                  </a:cubicBezTo>
                  <a:cubicBezTo>
                    <a:pt x="71" y="87"/>
                    <a:pt x="67" y="85"/>
                    <a:pt x="61" y="84"/>
                  </a:cubicBezTo>
                  <a:lnTo>
                    <a:pt x="44" y="82"/>
                  </a:lnTo>
                  <a:cubicBezTo>
                    <a:pt x="31" y="80"/>
                    <a:pt x="22" y="76"/>
                    <a:pt x="16" y="70"/>
                  </a:cubicBezTo>
                  <a:cubicBezTo>
                    <a:pt x="9" y="63"/>
                    <a:pt x="6" y="54"/>
                    <a:pt x="6" y="42"/>
                  </a:cubicBezTo>
                  <a:cubicBezTo>
                    <a:pt x="6" y="17"/>
                    <a:pt x="25" y="0"/>
                    <a:pt x="55" y="0"/>
                  </a:cubicBezTo>
                  <a:cubicBezTo>
                    <a:pt x="75" y="0"/>
                    <a:pt x="89" y="4"/>
                    <a:pt x="101" y="16"/>
                  </a:cubicBezTo>
                  <a:lnTo>
                    <a:pt x="84" y="33"/>
                  </a:lnTo>
                  <a:cubicBezTo>
                    <a:pt x="75" y="24"/>
                    <a:pt x="64" y="23"/>
                    <a:pt x="55" y="23"/>
                  </a:cubicBezTo>
                  <a:cubicBezTo>
                    <a:pt x="40" y="23"/>
                    <a:pt x="33" y="31"/>
                    <a:pt x="33" y="41"/>
                  </a:cubicBezTo>
                  <a:cubicBezTo>
                    <a:pt x="33" y="45"/>
                    <a:pt x="34" y="49"/>
                    <a:pt x="37" y="51"/>
                  </a:cubicBezTo>
                  <a:cubicBezTo>
                    <a:pt x="40" y="54"/>
                    <a:pt x="44" y="56"/>
                    <a:pt x="50" y="57"/>
                  </a:cubicBezTo>
                  <a:lnTo>
                    <a:pt x="67" y="59"/>
                  </a:lnTo>
                  <a:cubicBezTo>
                    <a:pt x="80" y="61"/>
                    <a:pt x="88" y="65"/>
                    <a:pt x="94" y="70"/>
                  </a:cubicBezTo>
                  <a:cubicBezTo>
                    <a:pt x="102" y="78"/>
                    <a:pt x="105" y="88"/>
                    <a:pt x="105" y="101"/>
                  </a:cubicBezTo>
                  <a:cubicBezTo>
                    <a:pt x="105" y="128"/>
                    <a:pt x="82" y="144"/>
                    <a:pt x="52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Freeform 29"/>
            <p:cNvSpPr>
              <a:spLocks noEditPoints="1"/>
            </p:cNvSpPr>
            <p:nvPr/>
          </p:nvSpPr>
          <p:spPr bwMode="auto">
            <a:xfrm>
              <a:off x="3787775" y="-1457326"/>
              <a:ext cx="90488" cy="128588"/>
            </a:xfrm>
            <a:custGeom>
              <a:avLst/>
              <a:gdLst>
                <a:gd name="T0" fmla="*/ 55 w 102"/>
                <a:gd name="T1" fmla="*/ 88 h 142"/>
                <a:gd name="T2" fmla="*/ 55 w 102"/>
                <a:gd name="T3" fmla="*/ 88 h 142"/>
                <a:gd name="T4" fmla="*/ 28 w 102"/>
                <a:gd name="T5" fmla="*/ 88 h 142"/>
                <a:gd name="T6" fmla="*/ 28 w 102"/>
                <a:gd name="T7" fmla="*/ 142 h 142"/>
                <a:gd name="T8" fmla="*/ 0 w 102"/>
                <a:gd name="T9" fmla="*/ 142 h 142"/>
                <a:gd name="T10" fmla="*/ 0 w 102"/>
                <a:gd name="T11" fmla="*/ 0 h 142"/>
                <a:gd name="T12" fmla="*/ 55 w 102"/>
                <a:gd name="T13" fmla="*/ 0 h 142"/>
                <a:gd name="T14" fmla="*/ 102 w 102"/>
                <a:gd name="T15" fmla="*/ 44 h 142"/>
                <a:gd name="T16" fmla="*/ 55 w 102"/>
                <a:gd name="T17" fmla="*/ 88 h 142"/>
                <a:gd name="T18" fmla="*/ 54 w 102"/>
                <a:gd name="T19" fmla="*/ 24 h 142"/>
                <a:gd name="T20" fmla="*/ 54 w 102"/>
                <a:gd name="T21" fmla="*/ 24 h 142"/>
                <a:gd name="T22" fmla="*/ 28 w 102"/>
                <a:gd name="T23" fmla="*/ 24 h 142"/>
                <a:gd name="T24" fmla="*/ 28 w 102"/>
                <a:gd name="T25" fmla="*/ 63 h 142"/>
                <a:gd name="T26" fmla="*/ 54 w 102"/>
                <a:gd name="T27" fmla="*/ 63 h 142"/>
                <a:gd name="T28" fmla="*/ 75 w 102"/>
                <a:gd name="T29" fmla="*/ 44 h 142"/>
                <a:gd name="T30" fmla="*/ 54 w 102"/>
                <a:gd name="T31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2">
                  <a:moveTo>
                    <a:pt x="55" y="88"/>
                  </a:moveTo>
                  <a:lnTo>
                    <a:pt x="55" y="88"/>
                  </a:lnTo>
                  <a:lnTo>
                    <a:pt x="28" y="88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5" y="0"/>
                    <a:pt x="102" y="19"/>
                    <a:pt x="102" y="44"/>
                  </a:cubicBezTo>
                  <a:cubicBezTo>
                    <a:pt x="102" y="68"/>
                    <a:pt x="85" y="88"/>
                    <a:pt x="55" y="88"/>
                  </a:cubicBez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28" y="24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7" y="63"/>
                    <a:pt x="75" y="55"/>
                    <a:pt x="75" y="44"/>
                  </a:cubicBezTo>
                  <a:cubicBezTo>
                    <a:pt x="75" y="32"/>
                    <a:pt x="67" y="24"/>
                    <a:pt x="54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Freeform 30"/>
            <p:cNvSpPr>
              <a:spLocks noEditPoints="1"/>
            </p:cNvSpPr>
            <p:nvPr/>
          </p:nvSpPr>
          <p:spPr bwMode="auto">
            <a:xfrm>
              <a:off x="3895725" y="-1457326"/>
              <a:ext cx="95250" cy="130175"/>
            </a:xfrm>
            <a:custGeom>
              <a:avLst/>
              <a:gdLst>
                <a:gd name="T0" fmla="*/ 92 w 106"/>
                <a:gd name="T1" fmla="*/ 128 h 144"/>
                <a:gd name="T2" fmla="*/ 92 w 106"/>
                <a:gd name="T3" fmla="*/ 128 h 144"/>
                <a:gd name="T4" fmla="*/ 53 w 106"/>
                <a:gd name="T5" fmla="*/ 144 h 144"/>
                <a:gd name="T6" fmla="*/ 15 w 106"/>
                <a:gd name="T7" fmla="*/ 128 h 144"/>
                <a:gd name="T8" fmla="*/ 1 w 106"/>
                <a:gd name="T9" fmla="*/ 71 h 144"/>
                <a:gd name="T10" fmla="*/ 15 w 106"/>
                <a:gd name="T11" fmla="*/ 15 h 144"/>
                <a:gd name="T12" fmla="*/ 53 w 106"/>
                <a:gd name="T13" fmla="*/ 0 h 144"/>
                <a:gd name="T14" fmla="*/ 92 w 106"/>
                <a:gd name="T15" fmla="*/ 15 h 144"/>
                <a:gd name="T16" fmla="*/ 106 w 106"/>
                <a:gd name="T17" fmla="*/ 71 h 144"/>
                <a:gd name="T18" fmla="*/ 92 w 106"/>
                <a:gd name="T19" fmla="*/ 128 h 144"/>
                <a:gd name="T20" fmla="*/ 71 w 106"/>
                <a:gd name="T21" fmla="*/ 31 h 144"/>
                <a:gd name="T22" fmla="*/ 71 w 106"/>
                <a:gd name="T23" fmla="*/ 31 h 144"/>
                <a:gd name="T24" fmla="*/ 53 w 106"/>
                <a:gd name="T25" fmla="*/ 24 h 144"/>
                <a:gd name="T26" fmla="*/ 35 w 106"/>
                <a:gd name="T27" fmla="*/ 31 h 144"/>
                <a:gd name="T28" fmla="*/ 29 w 106"/>
                <a:gd name="T29" fmla="*/ 71 h 144"/>
                <a:gd name="T30" fmla="*/ 35 w 106"/>
                <a:gd name="T31" fmla="*/ 111 h 144"/>
                <a:gd name="T32" fmla="*/ 53 w 106"/>
                <a:gd name="T33" fmla="*/ 119 h 144"/>
                <a:gd name="T34" fmla="*/ 71 w 106"/>
                <a:gd name="T35" fmla="*/ 111 h 144"/>
                <a:gd name="T36" fmla="*/ 78 w 106"/>
                <a:gd name="T37" fmla="*/ 71 h 144"/>
                <a:gd name="T38" fmla="*/ 71 w 106"/>
                <a:gd name="T39" fmla="*/ 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4">
                  <a:moveTo>
                    <a:pt x="92" y="128"/>
                  </a:moveTo>
                  <a:lnTo>
                    <a:pt x="92" y="128"/>
                  </a:lnTo>
                  <a:cubicBezTo>
                    <a:pt x="82" y="138"/>
                    <a:pt x="70" y="144"/>
                    <a:pt x="53" y="144"/>
                  </a:cubicBezTo>
                  <a:cubicBezTo>
                    <a:pt x="37" y="144"/>
                    <a:pt x="25" y="138"/>
                    <a:pt x="15" y="128"/>
                  </a:cubicBezTo>
                  <a:cubicBezTo>
                    <a:pt x="0" y="114"/>
                    <a:pt x="1" y="96"/>
                    <a:pt x="1" y="71"/>
                  </a:cubicBezTo>
                  <a:cubicBezTo>
                    <a:pt x="1" y="47"/>
                    <a:pt x="0" y="29"/>
                    <a:pt x="15" y="15"/>
                  </a:cubicBezTo>
                  <a:cubicBezTo>
                    <a:pt x="25" y="5"/>
                    <a:pt x="37" y="0"/>
                    <a:pt x="53" y="0"/>
                  </a:cubicBezTo>
                  <a:cubicBezTo>
                    <a:pt x="70" y="0"/>
                    <a:pt x="82" y="5"/>
                    <a:pt x="92" y="15"/>
                  </a:cubicBezTo>
                  <a:cubicBezTo>
                    <a:pt x="106" y="29"/>
                    <a:pt x="106" y="47"/>
                    <a:pt x="106" y="71"/>
                  </a:cubicBezTo>
                  <a:cubicBezTo>
                    <a:pt x="106" y="96"/>
                    <a:pt x="106" y="114"/>
                    <a:pt x="92" y="128"/>
                  </a:cubicBezTo>
                  <a:close/>
                  <a:moveTo>
                    <a:pt x="71" y="31"/>
                  </a:moveTo>
                  <a:lnTo>
                    <a:pt x="71" y="31"/>
                  </a:lnTo>
                  <a:cubicBezTo>
                    <a:pt x="67" y="27"/>
                    <a:pt x="61" y="24"/>
                    <a:pt x="53" y="24"/>
                  </a:cubicBezTo>
                  <a:cubicBezTo>
                    <a:pt x="46" y="24"/>
                    <a:pt x="39" y="27"/>
                    <a:pt x="35" y="31"/>
                  </a:cubicBezTo>
                  <a:cubicBezTo>
                    <a:pt x="30" y="37"/>
                    <a:pt x="29" y="44"/>
                    <a:pt x="29" y="71"/>
                  </a:cubicBezTo>
                  <a:cubicBezTo>
                    <a:pt x="29" y="99"/>
                    <a:pt x="30" y="105"/>
                    <a:pt x="35" y="111"/>
                  </a:cubicBezTo>
                  <a:cubicBezTo>
                    <a:pt x="39" y="116"/>
                    <a:pt x="46" y="119"/>
                    <a:pt x="53" y="119"/>
                  </a:cubicBezTo>
                  <a:cubicBezTo>
                    <a:pt x="61" y="119"/>
                    <a:pt x="67" y="116"/>
                    <a:pt x="71" y="111"/>
                  </a:cubicBezTo>
                  <a:cubicBezTo>
                    <a:pt x="77" y="105"/>
                    <a:pt x="78" y="99"/>
                    <a:pt x="78" y="71"/>
                  </a:cubicBezTo>
                  <a:cubicBezTo>
                    <a:pt x="78" y="44"/>
                    <a:pt x="77" y="37"/>
                    <a:pt x="71" y="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Freeform 31"/>
            <p:cNvSpPr>
              <a:spLocks noEditPoints="1"/>
            </p:cNvSpPr>
            <p:nvPr/>
          </p:nvSpPr>
          <p:spPr bwMode="auto">
            <a:xfrm>
              <a:off x="4016375" y="-1457326"/>
              <a:ext cx="95250" cy="128588"/>
            </a:xfrm>
            <a:custGeom>
              <a:avLst/>
              <a:gdLst>
                <a:gd name="T0" fmla="*/ 75 w 107"/>
                <a:gd name="T1" fmla="*/ 142 h 142"/>
                <a:gd name="T2" fmla="*/ 75 w 107"/>
                <a:gd name="T3" fmla="*/ 142 h 142"/>
                <a:gd name="T4" fmla="*/ 47 w 107"/>
                <a:gd name="T5" fmla="*/ 85 h 142"/>
                <a:gd name="T6" fmla="*/ 27 w 107"/>
                <a:gd name="T7" fmla="*/ 85 h 142"/>
                <a:gd name="T8" fmla="*/ 27 w 107"/>
                <a:gd name="T9" fmla="*/ 142 h 142"/>
                <a:gd name="T10" fmla="*/ 0 w 107"/>
                <a:gd name="T11" fmla="*/ 142 h 142"/>
                <a:gd name="T12" fmla="*/ 0 w 107"/>
                <a:gd name="T13" fmla="*/ 0 h 142"/>
                <a:gd name="T14" fmla="*/ 55 w 107"/>
                <a:gd name="T15" fmla="*/ 0 h 142"/>
                <a:gd name="T16" fmla="*/ 102 w 107"/>
                <a:gd name="T17" fmla="*/ 43 h 142"/>
                <a:gd name="T18" fmla="*/ 76 w 107"/>
                <a:gd name="T19" fmla="*/ 80 h 142"/>
                <a:gd name="T20" fmla="*/ 107 w 107"/>
                <a:gd name="T21" fmla="*/ 142 h 142"/>
                <a:gd name="T22" fmla="*/ 75 w 107"/>
                <a:gd name="T23" fmla="*/ 142 h 142"/>
                <a:gd name="T24" fmla="*/ 54 w 107"/>
                <a:gd name="T25" fmla="*/ 24 h 142"/>
                <a:gd name="T26" fmla="*/ 54 w 107"/>
                <a:gd name="T27" fmla="*/ 24 h 142"/>
                <a:gd name="T28" fmla="*/ 27 w 107"/>
                <a:gd name="T29" fmla="*/ 24 h 142"/>
                <a:gd name="T30" fmla="*/ 27 w 107"/>
                <a:gd name="T31" fmla="*/ 62 h 142"/>
                <a:gd name="T32" fmla="*/ 54 w 107"/>
                <a:gd name="T33" fmla="*/ 62 h 142"/>
                <a:gd name="T34" fmla="*/ 74 w 107"/>
                <a:gd name="T35" fmla="*/ 43 h 142"/>
                <a:gd name="T36" fmla="*/ 54 w 107"/>
                <a:gd name="T37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2">
                  <a:moveTo>
                    <a:pt x="75" y="142"/>
                  </a:moveTo>
                  <a:lnTo>
                    <a:pt x="75" y="142"/>
                  </a:lnTo>
                  <a:lnTo>
                    <a:pt x="47" y="85"/>
                  </a:lnTo>
                  <a:lnTo>
                    <a:pt x="27" y="85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19"/>
                    <a:pt x="102" y="43"/>
                  </a:cubicBezTo>
                  <a:cubicBezTo>
                    <a:pt x="102" y="63"/>
                    <a:pt x="89" y="75"/>
                    <a:pt x="76" y="80"/>
                  </a:cubicBezTo>
                  <a:lnTo>
                    <a:pt x="107" y="142"/>
                  </a:lnTo>
                  <a:lnTo>
                    <a:pt x="75" y="142"/>
                  </a:lnTo>
                  <a:close/>
                  <a:moveTo>
                    <a:pt x="54" y="24"/>
                  </a:moveTo>
                  <a:lnTo>
                    <a:pt x="54" y="24"/>
                  </a:lnTo>
                  <a:lnTo>
                    <a:pt x="27" y="24"/>
                  </a:lnTo>
                  <a:lnTo>
                    <a:pt x="27" y="62"/>
                  </a:lnTo>
                  <a:lnTo>
                    <a:pt x="54" y="62"/>
                  </a:lnTo>
                  <a:cubicBezTo>
                    <a:pt x="66" y="62"/>
                    <a:pt x="74" y="54"/>
                    <a:pt x="74" y="43"/>
                  </a:cubicBezTo>
                  <a:cubicBezTo>
                    <a:pt x="74" y="32"/>
                    <a:pt x="66" y="24"/>
                    <a:pt x="54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Freeform 32"/>
            <p:cNvSpPr>
              <a:spLocks/>
            </p:cNvSpPr>
            <p:nvPr/>
          </p:nvSpPr>
          <p:spPr bwMode="auto">
            <a:xfrm>
              <a:off x="4122738" y="-1457326"/>
              <a:ext cx="92075" cy="128588"/>
            </a:xfrm>
            <a:custGeom>
              <a:avLst/>
              <a:gdLst>
                <a:gd name="T0" fmla="*/ 0 w 103"/>
                <a:gd name="T1" fmla="*/ 0 h 142"/>
                <a:gd name="T2" fmla="*/ 0 w 103"/>
                <a:gd name="T3" fmla="*/ 0 h 142"/>
                <a:gd name="T4" fmla="*/ 0 w 103"/>
                <a:gd name="T5" fmla="*/ 24 h 142"/>
                <a:gd name="T6" fmla="*/ 38 w 103"/>
                <a:gd name="T7" fmla="*/ 24 h 142"/>
                <a:gd name="T8" fmla="*/ 38 w 103"/>
                <a:gd name="T9" fmla="*/ 142 h 142"/>
                <a:gd name="T10" fmla="*/ 65 w 103"/>
                <a:gd name="T11" fmla="*/ 142 h 142"/>
                <a:gd name="T12" fmla="*/ 65 w 103"/>
                <a:gd name="T13" fmla="*/ 24 h 142"/>
                <a:gd name="T14" fmla="*/ 103 w 103"/>
                <a:gd name="T15" fmla="*/ 24 h 142"/>
                <a:gd name="T16" fmla="*/ 103 w 103"/>
                <a:gd name="T17" fmla="*/ 0 h 142"/>
                <a:gd name="T18" fmla="*/ 0 w 103"/>
                <a:gd name="T1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42">
                  <a:moveTo>
                    <a:pt x="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38" y="24"/>
                  </a:lnTo>
                  <a:lnTo>
                    <a:pt x="38" y="142"/>
                  </a:lnTo>
                  <a:lnTo>
                    <a:pt x="65" y="142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3" name="Emptying Blue text"/>
          <p:cNvGrpSpPr/>
          <p:nvPr/>
        </p:nvGrpSpPr>
        <p:grpSpPr>
          <a:xfrm>
            <a:off x="2982059" y="1637712"/>
            <a:ext cx="690552" cy="106039"/>
            <a:chOff x="2265363" y="-819151"/>
            <a:chExt cx="847725" cy="130175"/>
          </a:xfrm>
          <a:solidFill>
            <a:schemeClr val="accent3">
              <a:lumMod val="75000"/>
            </a:schemeClr>
          </a:solidFill>
        </p:grpSpPr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2265363" y="-819151"/>
              <a:ext cx="84138" cy="128588"/>
            </a:xfrm>
            <a:custGeom>
              <a:avLst/>
              <a:gdLst>
                <a:gd name="T0" fmla="*/ 0 w 94"/>
                <a:gd name="T1" fmla="*/ 142 h 142"/>
                <a:gd name="T2" fmla="*/ 0 w 94"/>
                <a:gd name="T3" fmla="*/ 142 h 142"/>
                <a:gd name="T4" fmla="*/ 0 w 94"/>
                <a:gd name="T5" fmla="*/ 0 h 142"/>
                <a:gd name="T6" fmla="*/ 94 w 94"/>
                <a:gd name="T7" fmla="*/ 0 h 142"/>
                <a:gd name="T8" fmla="*/ 94 w 94"/>
                <a:gd name="T9" fmla="*/ 25 h 142"/>
                <a:gd name="T10" fmla="*/ 28 w 94"/>
                <a:gd name="T11" fmla="*/ 25 h 142"/>
                <a:gd name="T12" fmla="*/ 28 w 94"/>
                <a:gd name="T13" fmla="*/ 58 h 142"/>
                <a:gd name="T14" fmla="*/ 84 w 94"/>
                <a:gd name="T15" fmla="*/ 58 h 142"/>
                <a:gd name="T16" fmla="*/ 84 w 94"/>
                <a:gd name="T17" fmla="*/ 83 h 142"/>
                <a:gd name="T18" fmla="*/ 28 w 94"/>
                <a:gd name="T19" fmla="*/ 83 h 142"/>
                <a:gd name="T20" fmla="*/ 28 w 94"/>
                <a:gd name="T21" fmla="*/ 118 h 142"/>
                <a:gd name="T22" fmla="*/ 94 w 94"/>
                <a:gd name="T23" fmla="*/ 118 h 142"/>
                <a:gd name="T24" fmla="*/ 94 w 94"/>
                <a:gd name="T25" fmla="*/ 142 h 142"/>
                <a:gd name="T26" fmla="*/ 0 w 94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2371725" y="-819151"/>
              <a:ext cx="115888" cy="128588"/>
            </a:xfrm>
            <a:custGeom>
              <a:avLst/>
              <a:gdLst>
                <a:gd name="T0" fmla="*/ 101 w 129"/>
                <a:gd name="T1" fmla="*/ 142 h 142"/>
                <a:gd name="T2" fmla="*/ 101 w 129"/>
                <a:gd name="T3" fmla="*/ 142 h 142"/>
                <a:gd name="T4" fmla="*/ 101 w 129"/>
                <a:gd name="T5" fmla="*/ 59 h 142"/>
                <a:gd name="T6" fmla="*/ 74 w 129"/>
                <a:gd name="T7" fmla="*/ 113 h 142"/>
                <a:gd name="T8" fmla="*/ 55 w 129"/>
                <a:gd name="T9" fmla="*/ 113 h 142"/>
                <a:gd name="T10" fmla="*/ 28 w 129"/>
                <a:gd name="T11" fmla="*/ 59 h 142"/>
                <a:gd name="T12" fmla="*/ 28 w 129"/>
                <a:gd name="T13" fmla="*/ 142 h 142"/>
                <a:gd name="T14" fmla="*/ 0 w 129"/>
                <a:gd name="T15" fmla="*/ 142 h 142"/>
                <a:gd name="T16" fmla="*/ 0 w 129"/>
                <a:gd name="T17" fmla="*/ 0 h 142"/>
                <a:gd name="T18" fmla="*/ 27 w 129"/>
                <a:gd name="T19" fmla="*/ 0 h 142"/>
                <a:gd name="T20" fmla="*/ 64 w 129"/>
                <a:gd name="T21" fmla="*/ 77 h 142"/>
                <a:gd name="T22" fmla="*/ 101 w 129"/>
                <a:gd name="T23" fmla="*/ 0 h 142"/>
                <a:gd name="T24" fmla="*/ 129 w 129"/>
                <a:gd name="T25" fmla="*/ 0 h 142"/>
                <a:gd name="T26" fmla="*/ 129 w 129"/>
                <a:gd name="T27" fmla="*/ 142 h 142"/>
                <a:gd name="T28" fmla="*/ 101 w 129"/>
                <a:gd name="T2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101" y="142"/>
                  </a:moveTo>
                  <a:lnTo>
                    <a:pt x="101" y="142"/>
                  </a:lnTo>
                  <a:lnTo>
                    <a:pt x="101" y="59"/>
                  </a:lnTo>
                  <a:lnTo>
                    <a:pt x="74" y="113"/>
                  </a:lnTo>
                  <a:lnTo>
                    <a:pt x="55" y="113"/>
                  </a:lnTo>
                  <a:lnTo>
                    <a:pt x="28" y="59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7" y="0"/>
                  </a:lnTo>
                  <a:lnTo>
                    <a:pt x="64" y="77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29" y="142"/>
                  </a:lnTo>
                  <a:lnTo>
                    <a:pt x="101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Freeform 18"/>
            <p:cNvSpPr>
              <a:spLocks noEditPoints="1"/>
            </p:cNvSpPr>
            <p:nvPr/>
          </p:nvSpPr>
          <p:spPr bwMode="auto">
            <a:xfrm>
              <a:off x="2516188" y="-819151"/>
              <a:ext cx="90488" cy="128588"/>
            </a:xfrm>
            <a:custGeom>
              <a:avLst/>
              <a:gdLst>
                <a:gd name="T0" fmla="*/ 55 w 102"/>
                <a:gd name="T1" fmla="*/ 89 h 142"/>
                <a:gd name="T2" fmla="*/ 55 w 102"/>
                <a:gd name="T3" fmla="*/ 89 h 142"/>
                <a:gd name="T4" fmla="*/ 28 w 102"/>
                <a:gd name="T5" fmla="*/ 89 h 142"/>
                <a:gd name="T6" fmla="*/ 28 w 102"/>
                <a:gd name="T7" fmla="*/ 142 h 142"/>
                <a:gd name="T8" fmla="*/ 0 w 102"/>
                <a:gd name="T9" fmla="*/ 142 h 142"/>
                <a:gd name="T10" fmla="*/ 0 w 102"/>
                <a:gd name="T11" fmla="*/ 0 h 142"/>
                <a:gd name="T12" fmla="*/ 55 w 102"/>
                <a:gd name="T13" fmla="*/ 0 h 142"/>
                <a:gd name="T14" fmla="*/ 102 w 102"/>
                <a:gd name="T15" fmla="*/ 44 h 142"/>
                <a:gd name="T16" fmla="*/ 55 w 102"/>
                <a:gd name="T17" fmla="*/ 89 h 142"/>
                <a:gd name="T18" fmla="*/ 54 w 102"/>
                <a:gd name="T19" fmla="*/ 25 h 142"/>
                <a:gd name="T20" fmla="*/ 54 w 102"/>
                <a:gd name="T21" fmla="*/ 25 h 142"/>
                <a:gd name="T22" fmla="*/ 28 w 102"/>
                <a:gd name="T23" fmla="*/ 25 h 142"/>
                <a:gd name="T24" fmla="*/ 28 w 102"/>
                <a:gd name="T25" fmla="*/ 64 h 142"/>
                <a:gd name="T26" fmla="*/ 54 w 102"/>
                <a:gd name="T27" fmla="*/ 64 h 142"/>
                <a:gd name="T28" fmla="*/ 74 w 102"/>
                <a:gd name="T29" fmla="*/ 44 h 142"/>
                <a:gd name="T30" fmla="*/ 54 w 102"/>
                <a:gd name="T31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2">
                  <a:moveTo>
                    <a:pt x="55" y="89"/>
                  </a:moveTo>
                  <a:lnTo>
                    <a:pt x="55" y="89"/>
                  </a:lnTo>
                  <a:lnTo>
                    <a:pt x="28" y="89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4"/>
                  </a:cubicBezTo>
                  <a:cubicBezTo>
                    <a:pt x="102" y="68"/>
                    <a:pt x="84" y="89"/>
                    <a:pt x="55" y="89"/>
                  </a:cubicBez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4"/>
                  </a:lnTo>
                  <a:lnTo>
                    <a:pt x="54" y="64"/>
                  </a:lnTo>
                  <a:cubicBezTo>
                    <a:pt x="66" y="64"/>
                    <a:pt x="74" y="56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Freeform 19"/>
            <p:cNvSpPr>
              <a:spLocks/>
            </p:cNvSpPr>
            <p:nvPr/>
          </p:nvSpPr>
          <p:spPr bwMode="auto">
            <a:xfrm>
              <a:off x="2620963" y="-819151"/>
              <a:ext cx="90488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Freeform 20"/>
            <p:cNvSpPr>
              <a:spLocks/>
            </p:cNvSpPr>
            <p:nvPr/>
          </p:nvSpPr>
          <p:spPr bwMode="auto">
            <a:xfrm>
              <a:off x="2725738" y="-819151"/>
              <a:ext cx="100013" cy="128588"/>
            </a:xfrm>
            <a:custGeom>
              <a:avLst/>
              <a:gdLst>
                <a:gd name="T0" fmla="*/ 70 w 113"/>
                <a:gd name="T1" fmla="*/ 84 h 142"/>
                <a:gd name="T2" fmla="*/ 70 w 113"/>
                <a:gd name="T3" fmla="*/ 84 h 142"/>
                <a:gd name="T4" fmla="*/ 70 w 113"/>
                <a:gd name="T5" fmla="*/ 142 h 142"/>
                <a:gd name="T6" fmla="*/ 43 w 113"/>
                <a:gd name="T7" fmla="*/ 142 h 142"/>
                <a:gd name="T8" fmla="*/ 43 w 113"/>
                <a:gd name="T9" fmla="*/ 84 h 142"/>
                <a:gd name="T10" fmla="*/ 0 w 113"/>
                <a:gd name="T11" fmla="*/ 0 h 142"/>
                <a:gd name="T12" fmla="*/ 30 w 113"/>
                <a:gd name="T13" fmla="*/ 0 h 142"/>
                <a:gd name="T14" fmla="*/ 57 w 113"/>
                <a:gd name="T15" fmla="*/ 57 h 142"/>
                <a:gd name="T16" fmla="*/ 83 w 113"/>
                <a:gd name="T17" fmla="*/ 0 h 142"/>
                <a:gd name="T18" fmla="*/ 113 w 113"/>
                <a:gd name="T19" fmla="*/ 0 h 142"/>
                <a:gd name="T20" fmla="*/ 70 w 113"/>
                <a:gd name="T21" fmla="*/ 8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2">
                  <a:moveTo>
                    <a:pt x="70" y="84"/>
                  </a:moveTo>
                  <a:lnTo>
                    <a:pt x="70" y="84"/>
                  </a:lnTo>
                  <a:lnTo>
                    <a:pt x="70" y="142"/>
                  </a:lnTo>
                  <a:lnTo>
                    <a:pt x="43" y="142"/>
                  </a:lnTo>
                  <a:lnTo>
                    <a:pt x="43" y="8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7" y="57"/>
                  </a:lnTo>
                  <a:lnTo>
                    <a:pt x="83" y="0"/>
                  </a:lnTo>
                  <a:lnTo>
                    <a:pt x="113" y="0"/>
                  </a:lnTo>
                  <a:lnTo>
                    <a:pt x="70" y="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Freeform 21"/>
            <p:cNvSpPr>
              <a:spLocks/>
            </p:cNvSpPr>
            <p:nvPr/>
          </p:nvSpPr>
          <p:spPr bwMode="auto">
            <a:xfrm>
              <a:off x="2843213" y="-819151"/>
              <a:ext cx="25400" cy="128588"/>
            </a:xfrm>
            <a:custGeom>
              <a:avLst/>
              <a:gdLst>
                <a:gd name="T0" fmla="*/ 0 w 28"/>
                <a:gd name="T1" fmla="*/ 0 h 142"/>
                <a:gd name="T2" fmla="*/ 0 w 28"/>
                <a:gd name="T3" fmla="*/ 0 h 142"/>
                <a:gd name="T4" fmla="*/ 28 w 28"/>
                <a:gd name="T5" fmla="*/ 0 h 142"/>
                <a:gd name="T6" fmla="*/ 28 w 28"/>
                <a:gd name="T7" fmla="*/ 142 h 142"/>
                <a:gd name="T8" fmla="*/ 0 w 28"/>
                <a:gd name="T9" fmla="*/ 142 h 142"/>
                <a:gd name="T10" fmla="*/ 0 w 28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2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Freeform 22"/>
            <p:cNvSpPr>
              <a:spLocks/>
            </p:cNvSpPr>
            <p:nvPr/>
          </p:nvSpPr>
          <p:spPr bwMode="auto">
            <a:xfrm>
              <a:off x="2897188" y="-819151"/>
              <a:ext cx="96838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8 w 109"/>
                <a:gd name="T5" fmla="*/ 55 h 142"/>
                <a:gd name="T6" fmla="*/ 28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5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8" y="5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Freeform 23"/>
            <p:cNvSpPr>
              <a:spLocks/>
            </p:cNvSpPr>
            <p:nvPr/>
          </p:nvSpPr>
          <p:spPr bwMode="auto">
            <a:xfrm>
              <a:off x="3017838" y="-819151"/>
              <a:ext cx="95250" cy="130175"/>
            </a:xfrm>
            <a:custGeom>
              <a:avLst/>
              <a:gdLst>
                <a:gd name="T0" fmla="*/ 93 w 107"/>
                <a:gd name="T1" fmla="*/ 128 h 145"/>
                <a:gd name="T2" fmla="*/ 93 w 107"/>
                <a:gd name="T3" fmla="*/ 128 h 145"/>
                <a:gd name="T4" fmla="*/ 53 w 107"/>
                <a:gd name="T5" fmla="*/ 145 h 145"/>
                <a:gd name="T6" fmla="*/ 15 w 107"/>
                <a:gd name="T7" fmla="*/ 129 h 145"/>
                <a:gd name="T8" fmla="*/ 1 w 107"/>
                <a:gd name="T9" fmla="*/ 72 h 145"/>
                <a:gd name="T10" fmla="*/ 15 w 107"/>
                <a:gd name="T11" fmla="*/ 15 h 145"/>
                <a:gd name="T12" fmla="*/ 53 w 107"/>
                <a:gd name="T13" fmla="*/ 0 h 145"/>
                <a:gd name="T14" fmla="*/ 107 w 107"/>
                <a:gd name="T15" fmla="*/ 45 h 145"/>
                <a:gd name="T16" fmla="*/ 79 w 107"/>
                <a:gd name="T17" fmla="*/ 45 h 145"/>
                <a:gd name="T18" fmla="*/ 53 w 107"/>
                <a:gd name="T19" fmla="*/ 25 h 145"/>
                <a:gd name="T20" fmla="*/ 35 w 107"/>
                <a:gd name="T21" fmla="*/ 32 h 145"/>
                <a:gd name="T22" fmla="*/ 29 w 107"/>
                <a:gd name="T23" fmla="*/ 72 h 145"/>
                <a:gd name="T24" fmla="*/ 35 w 107"/>
                <a:gd name="T25" fmla="*/ 112 h 145"/>
                <a:gd name="T26" fmla="*/ 53 w 107"/>
                <a:gd name="T27" fmla="*/ 120 h 145"/>
                <a:gd name="T28" fmla="*/ 73 w 107"/>
                <a:gd name="T29" fmla="*/ 112 h 145"/>
                <a:gd name="T30" fmla="*/ 79 w 107"/>
                <a:gd name="T31" fmla="*/ 93 h 145"/>
                <a:gd name="T32" fmla="*/ 79 w 107"/>
                <a:gd name="T33" fmla="*/ 87 h 145"/>
                <a:gd name="T34" fmla="*/ 53 w 107"/>
                <a:gd name="T35" fmla="*/ 87 h 145"/>
                <a:gd name="T36" fmla="*/ 53 w 107"/>
                <a:gd name="T37" fmla="*/ 64 h 145"/>
                <a:gd name="T38" fmla="*/ 107 w 107"/>
                <a:gd name="T39" fmla="*/ 64 h 145"/>
                <a:gd name="T40" fmla="*/ 107 w 107"/>
                <a:gd name="T41" fmla="*/ 85 h 145"/>
                <a:gd name="T42" fmla="*/ 93 w 107"/>
                <a:gd name="T43" fmla="*/ 1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145">
                  <a:moveTo>
                    <a:pt x="93" y="128"/>
                  </a:moveTo>
                  <a:lnTo>
                    <a:pt x="93" y="128"/>
                  </a:lnTo>
                  <a:cubicBezTo>
                    <a:pt x="82" y="140"/>
                    <a:pt x="68" y="145"/>
                    <a:pt x="53" y="145"/>
                  </a:cubicBezTo>
                  <a:cubicBezTo>
                    <a:pt x="38" y="145"/>
                    <a:pt x="25" y="139"/>
                    <a:pt x="15" y="129"/>
                  </a:cubicBezTo>
                  <a:cubicBezTo>
                    <a:pt x="0" y="115"/>
                    <a:pt x="1" y="97"/>
                    <a:pt x="1" y="72"/>
                  </a:cubicBezTo>
                  <a:cubicBezTo>
                    <a:pt x="1" y="48"/>
                    <a:pt x="0" y="30"/>
                    <a:pt x="15" y="15"/>
                  </a:cubicBezTo>
                  <a:cubicBezTo>
                    <a:pt x="25" y="5"/>
                    <a:pt x="37" y="0"/>
                    <a:pt x="53" y="0"/>
                  </a:cubicBezTo>
                  <a:cubicBezTo>
                    <a:pt x="86" y="0"/>
                    <a:pt x="103" y="21"/>
                    <a:pt x="107" y="45"/>
                  </a:cubicBezTo>
                  <a:lnTo>
                    <a:pt x="79" y="45"/>
                  </a:lnTo>
                  <a:cubicBezTo>
                    <a:pt x="76" y="32"/>
                    <a:pt x="67" y="25"/>
                    <a:pt x="53" y="25"/>
                  </a:cubicBezTo>
                  <a:cubicBezTo>
                    <a:pt x="46" y="25"/>
                    <a:pt x="39" y="28"/>
                    <a:pt x="35" y="32"/>
                  </a:cubicBezTo>
                  <a:cubicBezTo>
                    <a:pt x="30" y="38"/>
                    <a:pt x="29" y="45"/>
                    <a:pt x="29" y="72"/>
                  </a:cubicBezTo>
                  <a:cubicBezTo>
                    <a:pt x="29" y="100"/>
                    <a:pt x="30" y="106"/>
                    <a:pt x="35" y="112"/>
                  </a:cubicBezTo>
                  <a:cubicBezTo>
                    <a:pt x="39" y="117"/>
                    <a:pt x="46" y="120"/>
                    <a:pt x="53" y="120"/>
                  </a:cubicBezTo>
                  <a:cubicBezTo>
                    <a:pt x="62" y="120"/>
                    <a:pt x="68" y="117"/>
                    <a:pt x="73" y="112"/>
                  </a:cubicBezTo>
                  <a:cubicBezTo>
                    <a:pt x="78" y="107"/>
                    <a:pt x="79" y="100"/>
                    <a:pt x="79" y="93"/>
                  </a:cubicBezTo>
                  <a:lnTo>
                    <a:pt x="79" y="87"/>
                  </a:lnTo>
                  <a:lnTo>
                    <a:pt x="53" y="87"/>
                  </a:lnTo>
                  <a:lnTo>
                    <a:pt x="53" y="64"/>
                  </a:lnTo>
                  <a:lnTo>
                    <a:pt x="107" y="64"/>
                  </a:lnTo>
                  <a:lnTo>
                    <a:pt x="107" y="85"/>
                  </a:lnTo>
                  <a:cubicBezTo>
                    <a:pt x="107" y="106"/>
                    <a:pt x="103" y="118"/>
                    <a:pt x="93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6" name="Containment blue"/>
          <p:cNvSpPr/>
          <p:nvPr/>
        </p:nvSpPr>
        <p:spPr>
          <a:xfrm>
            <a:off x="1106424" y="1463039"/>
            <a:ext cx="1280160" cy="2927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5" name="Containment text Blue"/>
          <p:cNvGrpSpPr/>
          <p:nvPr/>
        </p:nvGrpSpPr>
        <p:grpSpPr>
          <a:xfrm>
            <a:off x="1258662" y="1637712"/>
            <a:ext cx="978930" cy="106039"/>
            <a:chOff x="85725" y="-819151"/>
            <a:chExt cx="1201738" cy="130175"/>
          </a:xfrm>
          <a:solidFill>
            <a:schemeClr val="accent3">
              <a:lumMod val="75000"/>
            </a:schemeClr>
          </a:solidFill>
        </p:grpSpPr>
        <p:sp>
          <p:nvSpPr>
            <p:cNvPr id="216" name="Freeform 5"/>
            <p:cNvSpPr>
              <a:spLocks/>
            </p:cNvSpPr>
            <p:nvPr/>
          </p:nvSpPr>
          <p:spPr bwMode="auto">
            <a:xfrm>
              <a:off x="85725" y="-819151"/>
              <a:ext cx="92075" cy="130175"/>
            </a:xfrm>
            <a:custGeom>
              <a:avLst/>
              <a:gdLst>
                <a:gd name="T0" fmla="*/ 52 w 104"/>
                <a:gd name="T1" fmla="*/ 144 h 144"/>
                <a:gd name="T2" fmla="*/ 52 w 104"/>
                <a:gd name="T3" fmla="*/ 144 h 144"/>
                <a:gd name="T4" fmla="*/ 14 w 104"/>
                <a:gd name="T5" fmla="*/ 129 h 144"/>
                <a:gd name="T6" fmla="*/ 0 w 104"/>
                <a:gd name="T7" fmla="*/ 72 h 144"/>
                <a:gd name="T8" fmla="*/ 14 w 104"/>
                <a:gd name="T9" fmla="*/ 15 h 144"/>
                <a:gd name="T10" fmla="*/ 52 w 104"/>
                <a:gd name="T11" fmla="*/ 0 h 144"/>
                <a:gd name="T12" fmla="*/ 104 w 104"/>
                <a:gd name="T13" fmla="*/ 45 h 144"/>
                <a:gd name="T14" fmla="*/ 76 w 104"/>
                <a:gd name="T15" fmla="*/ 45 h 144"/>
                <a:gd name="T16" fmla="*/ 52 w 104"/>
                <a:gd name="T17" fmla="*/ 25 h 144"/>
                <a:gd name="T18" fmla="*/ 34 w 104"/>
                <a:gd name="T19" fmla="*/ 32 h 144"/>
                <a:gd name="T20" fmla="*/ 27 w 104"/>
                <a:gd name="T21" fmla="*/ 72 h 144"/>
                <a:gd name="T22" fmla="*/ 34 w 104"/>
                <a:gd name="T23" fmla="*/ 112 h 144"/>
                <a:gd name="T24" fmla="*/ 52 w 104"/>
                <a:gd name="T25" fmla="*/ 120 h 144"/>
                <a:gd name="T26" fmla="*/ 76 w 104"/>
                <a:gd name="T27" fmla="*/ 99 h 144"/>
                <a:gd name="T28" fmla="*/ 104 w 104"/>
                <a:gd name="T29" fmla="*/ 99 h 144"/>
                <a:gd name="T30" fmla="*/ 52 w 104"/>
                <a:gd name="T3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44">
                  <a:moveTo>
                    <a:pt x="52" y="144"/>
                  </a:moveTo>
                  <a:lnTo>
                    <a:pt x="52" y="144"/>
                  </a:lnTo>
                  <a:cubicBezTo>
                    <a:pt x="36" y="144"/>
                    <a:pt x="24" y="139"/>
                    <a:pt x="14" y="129"/>
                  </a:cubicBezTo>
                  <a:cubicBezTo>
                    <a:pt x="0" y="114"/>
                    <a:pt x="0" y="97"/>
                    <a:pt x="0" y="72"/>
                  </a:cubicBezTo>
                  <a:cubicBezTo>
                    <a:pt x="0" y="48"/>
                    <a:pt x="0" y="30"/>
                    <a:pt x="14" y="15"/>
                  </a:cubicBezTo>
                  <a:cubicBezTo>
                    <a:pt x="24" y="5"/>
                    <a:pt x="36" y="0"/>
                    <a:pt x="52" y="0"/>
                  </a:cubicBezTo>
                  <a:cubicBezTo>
                    <a:pt x="78" y="0"/>
                    <a:pt x="99" y="15"/>
                    <a:pt x="104" y="45"/>
                  </a:cubicBezTo>
                  <a:lnTo>
                    <a:pt x="76" y="45"/>
                  </a:lnTo>
                  <a:cubicBezTo>
                    <a:pt x="73" y="33"/>
                    <a:pt x="66" y="25"/>
                    <a:pt x="52" y="25"/>
                  </a:cubicBezTo>
                  <a:cubicBezTo>
                    <a:pt x="44" y="25"/>
                    <a:pt x="38" y="27"/>
                    <a:pt x="34" y="32"/>
                  </a:cubicBezTo>
                  <a:cubicBezTo>
                    <a:pt x="29" y="38"/>
                    <a:pt x="27" y="45"/>
                    <a:pt x="27" y="72"/>
                  </a:cubicBezTo>
                  <a:cubicBezTo>
                    <a:pt x="27" y="99"/>
                    <a:pt x="29" y="106"/>
                    <a:pt x="34" y="112"/>
                  </a:cubicBezTo>
                  <a:cubicBezTo>
                    <a:pt x="38" y="117"/>
                    <a:pt x="44" y="120"/>
                    <a:pt x="52" y="120"/>
                  </a:cubicBezTo>
                  <a:cubicBezTo>
                    <a:pt x="66" y="120"/>
                    <a:pt x="73" y="111"/>
                    <a:pt x="76" y="99"/>
                  </a:cubicBezTo>
                  <a:lnTo>
                    <a:pt x="104" y="99"/>
                  </a:lnTo>
                  <a:cubicBezTo>
                    <a:pt x="99" y="129"/>
                    <a:pt x="78" y="144"/>
                    <a:pt x="52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Freeform 6"/>
            <p:cNvSpPr>
              <a:spLocks noEditPoints="1"/>
            </p:cNvSpPr>
            <p:nvPr/>
          </p:nvSpPr>
          <p:spPr bwMode="auto">
            <a:xfrm>
              <a:off x="196850" y="-819151"/>
              <a:ext cx="93663" cy="130175"/>
            </a:xfrm>
            <a:custGeom>
              <a:avLst/>
              <a:gdLst>
                <a:gd name="T0" fmla="*/ 91 w 105"/>
                <a:gd name="T1" fmla="*/ 129 h 144"/>
                <a:gd name="T2" fmla="*/ 91 w 105"/>
                <a:gd name="T3" fmla="*/ 129 h 144"/>
                <a:gd name="T4" fmla="*/ 53 w 105"/>
                <a:gd name="T5" fmla="*/ 144 h 144"/>
                <a:gd name="T6" fmla="*/ 14 w 105"/>
                <a:gd name="T7" fmla="*/ 129 h 144"/>
                <a:gd name="T8" fmla="*/ 0 w 105"/>
                <a:gd name="T9" fmla="*/ 72 h 144"/>
                <a:gd name="T10" fmla="*/ 14 w 105"/>
                <a:gd name="T11" fmla="*/ 15 h 144"/>
                <a:gd name="T12" fmla="*/ 53 w 105"/>
                <a:gd name="T13" fmla="*/ 0 h 144"/>
                <a:gd name="T14" fmla="*/ 91 w 105"/>
                <a:gd name="T15" fmla="*/ 15 h 144"/>
                <a:gd name="T16" fmla="*/ 105 w 105"/>
                <a:gd name="T17" fmla="*/ 72 h 144"/>
                <a:gd name="T18" fmla="*/ 91 w 105"/>
                <a:gd name="T19" fmla="*/ 129 h 144"/>
                <a:gd name="T20" fmla="*/ 70 w 105"/>
                <a:gd name="T21" fmla="*/ 32 h 144"/>
                <a:gd name="T22" fmla="*/ 70 w 105"/>
                <a:gd name="T23" fmla="*/ 32 h 144"/>
                <a:gd name="T24" fmla="*/ 53 w 105"/>
                <a:gd name="T25" fmla="*/ 25 h 144"/>
                <a:gd name="T26" fmla="*/ 35 w 105"/>
                <a:gd name="T27" fmla="*/ 32 h 144"/>
                <a:gd name="T28" fmla="*/ 28 w 105"/>
                <a:gd name="T29" fmla="*/ 72 h 144"/>
                <a:gd name="T30" fmla="*/ 35 w 105"/>
                <a:gd name="T31" fmla="*/ 112 h 144"/>
                <a:gd name="T32" fmla="*/ 53 w 105"/>
                <a:gd name="T33" fmla="*/ 120 h 144"/>
                <a:gd name="T34" fmla="*/ 70 w 105"/>
                <a:gd name="T35" fmla="*/ 112 h 144"/>
                <a:gd name="T36" fmla="*/ 77 w 105"/>
                <a:gd name="T37" fmla="*/ 72 h 144"/>
                <a:gd name="T38" fmla="*/ 70 w 105"/>
                <a:gd name="T39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44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4"/>
                    <a:pt x="53" y="144"/>
                  </a:cubicBezTo>
                  <a:cubicBezTo>
                    <a:pt x="36" y="144"/>
                    <a:pt x="24" y="139"/>
                    <a:pt x="14" y="129"/>
                  </a:cubicBezTo>
                  <a:cubicBezTo>
                    <a:pt x="0" y="114"/>
                    <a:pt x="0" y="97"/>
                    <a:pt x="0" y="72"/>
                  </a:cubicBezTo>
                  <a:cubicBezTo>
                    <a:pt x="0" y="48"/>
                    <a:pt x="0" y="30"/>
                    <a:pt x="14" y="15"/>
                  </a:cubicBezTo>
                  <a:cubicBezTo>
                    <a:pt x="24" y="5"/>
                    <a:pt x="36" y="0"/>
                    <a:pt x="53" y="0"/>
                  </a:cubicBezTo>
                  <a:cubicBezTo>
                    <a:pt x="69" y="0"/>
                    <a:pt x="81" y="5"/>
                    <a:pt x="91" y="15"/>
                  </a:cubicBezTo>
                  <a:cubicBezTo>
                    <a:pt x="105" y="30"/>
                    <a:pt x="105" y="48"/>
                    <a:pt x="105" y="72"/>
                  </a:cubicBezTo>
                  <a:cubicBezTo>
                    <a:pt x="105" y="97"/>
                    <a:pt x="105" y="114"/>
                    <a:pt x="91" y="129"/>
                  </a:cubicBezTo>
                  <a:close/>
                  <a:moveTo>
                    <a:pt x="70" y="32"/>
                  </a:moveTo>
                  <a:lnTo>
                    <a:pt x="70" y="32"/>
                  </a:lnTo>
                  <a:cubicBezTo>
                    <a:pt x="66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99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6" y="117"/>
                    <a:pt x="70" y="112"/>
                  </a:cubicBezTo>
                  <a:cubicBezTo>
                    <a:pt x="76" y="106"/>
                    <a:pt x="77" y="99"/>
                    <a:pt x="77" y="72"/>
                  </a:cubicBezTo>
                  <a:cubicBezTo>
                    <a:pt x="77" y="45"/>
                    <a:pt x="76" y="38"/>
                    <a:pt x="70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Freeform 7"/>
            <p:cNvSpPr>
              <a:spLocks/>
            </p:cNvSpPr>
            <p:nvPr/>
          </p:nvSpPr>
          <p:spPr bwMode="auto">
            <a:xfrm>
              <a:off x="315913" y="-819151"/>
              <a:ext cx="96838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8 w 109"/>
                <a:gd name="T5" fmla="*/ 55 h 142"/>
                <a:gd name="T6" fmla="*/ 28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5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8" y="5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Freeform 8"/>
            <p:cNvSpPr>
              <a:spLocks/>
            </p:cNvSpPr>
            <p:nvPr/>
          </p:nvSpPr>
          <p:spPr bwMode="auto">
            <a:xfrm>
              <a:off x="431800" y="-819151"/>
              <a:ext cx="92075" cy="128588"/>
            </a:xfrm>
            <a:custGeom>
              <a:avLst/>
              <a:gdLst>
                <a:gd name="T0" fmla="*/ 65 w 103"/>
                <a:gd name="T1" fmla="*/ 25 h 142"/>
                <a:gd name="T2" fmla="*/ 65 w 103"/>
                <a:gd name="T3" fmla="*/ 25 h 142"/>
                <a:gd name="T4" fmla="*/ 65 w 103"/>
                <a:gd name="T5" fmla="*/ 142 h 142"/>
                <a:gd name="T6" fmla="*/ 38 w 103"/>
                <a:gd name="T7" fmla="*/ 142 h 142"/>
                <a:gd name="T8" fmla="*/ 38 w 103"/>
                <a:gd name="T9" fmla="*/ 25 h 142"/>
                <a:gd name="T10" fmla="*/ 0 w 103"/>
                <a:gd name="T11" fmla="*/ 25 h 142"/>
                <a:gd name="T12" fmla="*/ 0 w 103"/>
                <a:gd name="T13" fmla="*/ 0 h 142"/>
                <a:gd name="T14" fmla="*/ 103 w 103"/>
                <a:gd name="T15" fmla="*/ 0 h 142"/>
                <a:gd name="T16" fmla="*/ 103 w 103"/>
                <a:gd name="T17" fmla="*/ 25 h 142"/>
                <a:gd name="T18" fmla="*/ 65 w 103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8" y="142"/>
                  </a:lnTo>
                  <a:lnTo>
                    <a:pt x="38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3" y="0"/>
                  </a:lnTo>
                  <a:lnTo>
                    <a:pt x="103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Freeform 9"/>
            <p:cNvSpPr>
              <a:spLocks noEditPoints="1"/>
            </p:cNvSpPr>
            <p:nvPr/>
          </p:nvSpPr>
          <p:spPr bwMode="auto">
            <a:xfrm>
              <a:off x="520700" y="-819151"/>
              <a:ext cx="111125" cy="128588"/>
            </a:xfrm>
            <a:custGeom>
              <a:avLst/>
              <a:gdLst>
                <a:gd name="T0" fmla="*/ 96 w 125"/>
                <a:gd name="T1" fmla="*/ 142 h 142"/>
                <a:gd name="T2" fmla="*/ 96 w 125"/>
                <a:gd name="T3" fmla="*/ 142 h 142"/>
                <a:gd name="T4" fmla="*/ 88 w 125"/>
                <a:gd name="T5" fmla="*/ 117 h 142"/>
                <a:gd name="T6" fmla="*/ 37 w 125"/>
                <a:gd name="T7" fmla="*/ 117 h 142"/>
                <a:gd name="T8" fmla="*/ 29 w 125"/>
                <a:gd name="T9" fmla="*/ 142 h 142"/>
                <a:gd name="T10" fmla="*/ 0 w 125"/>
                <a:gd name="T11" fmla="*/ 142 h 142"/>
                <a:gd name="T12" fmla="*/ 51 w 125"/>
                <a:gd name="T13" fmla="*/ 0 h 142"/>
                <a:gd name="T14" fmla="*/ 73 w 125"/>
                <a:gd name="T15" fmla="*/ 0 h 142"/>
                <a:gd name="T16" fmla="*/ 125 w 125"/>
                <a:gd name="T17" fmla="*/ 142 h 142"/>
                <a:gd name="T18" fmla="*/ 96 w 125"/>
                <a:gd name="T19" fmla="*/ 142 h 142"/>
                <a:gd name="T20" fmla="*/ 63 w 125"/>
                <a:gd name="T21" fmla="*/ 42 h 142"/>
                <a:gd name="T22" fmla="*/ 63 w 125"/>
                <a:gd name="T23" fmla="*/ 42 h 142"/>
                <a:gd name="T24" fmla="*/ 45 w 125"/>
                <a:gd name="T25" fmla="*/ 94 h 142"/>
                <a:gd name="T26" fmla="*/ 80 w 125"/>
                <a:gd name="T27" fmla="*/ 94 h 142"/>
                <a:gd name="T28" fmla="*/ 63 w 125"/>
                <a:gd name="T29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42">
                  <a:moveTo>
                    <a:pt x="96" y="142"/>
                  </a:moveTo>
                  <a:lnTo>
                    <a:pt x="96" y="142"/>
                  </a:lnTo>
                  <a:lnTo>
                    <a:pt x="88" y="117"/>
                  </a:lnTo>
                  <a:lnTo>
                    <a:pt x="37" y="117"/>
                  </a:lnTo>
                  <a:lnTo>
                    <a:pt x="29" y="142"/>
                  </a:lnTo>
                  <a:lnTo>
                    <a:pt x="0" y="142"/>
                  </a:lnTo>
                  <a:lnTo>
                    <a:pt x="51" y="0"/>
                  </a:lnTo>
                  <a:lnTo>
                    <a:pt x="73" y="0"/>
                  </a:lnTo>
                  <a:lnTo>
                    <a:pt x="125" y="142"/>
                  </a:lnTo>
                  <a:lnTo>
                    <a:pt x="96" y="142"/>
                  </a:lnTo>
                  <a:close/>
                  <a:moveTo>
                    <a:pt x="63" y="42"/>
                  </a:moveTo>
                  <a:lnTo>
                    <a:pt x="63" y="42"/>
                  </a:lnTo>
                  <a:lnTo>
                    <a:pt x="45" y="94"/>
                  </a:lnTo>
                  <a:lnTo>
                    <a:pt x="80" y="94"/>
                  </a:lnTo>
                  <a:lnTo>
                    <a:pt x="63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Freeform 10"/>
            <p:cNvSpPr>
              <a:spLocks/>
            </p:cNvSpPr>
            <p:nvPr/>
          </p:nvSpPr>
          <p:spPr bwMode="auto">
            <a:xfrm>
              <a:off x="649288" y="-819151"/>
              <a:ext cx="25400" cy="128588"/>
            </a:xfrm>
            <a:custGeom>
              <a:avLst/>
              <a:gdLst>
                <a:gd name="T0" fmla="*/ 0 w 28"/>
                <a:gd name="T1" fmla="*/ 0 h 142"/>
                <a:gd name="T2" fmla="*/ 0 w 28"/>
                <a:gd name="T3" fmla="*/ 0 h 142"/>
                <a:gd name="T4" fmla="*/ 28 w 28"/>
                <a:gd name="T5" fmla="*/ 0 h 142"/>
                <a:gd name="T6" fmla="*/ 28 w 28"/>
                <a:gd name="T7" fmla="*/ 142 h 142"/>
                <a:gd name="T8" fmla="*/ 0 w 28"/>
                <a:gd name="T9" fmla="*/ 142 h 142"/>
                <a:gd name="T10" fmla="*/ 0 w 28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2">
                  <a:moveTo>
                    <a:pt x="0" y="0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Freeform 11"/>
            <p:cNvSpPr>
              <a:spLocks/>
            </p:cNvSpPr>
            <p:nvPr/>
          </p:nvSpPr>
          <p:spPr bwMode="auto">
            <a:xfrm>
              <a:off x="703263" y="-819151"/>
              <a:ext cx="96838" cy="128588"/>
            </a:xfrm>
            <a:custGeom>
              <a:avLst/>
              <a:gdLst>
                <a:gd name="T0" fmla="*/ 84 w 109"/>
                <a:gd name="T1" fmla="*/ 142 h 142"/>
                <a:gd name="T2" fmla="*/ 84 w 109"/>
                <a:gd name="T3" fmla="*/ 142 h 142"/>
                <a:gd name="T4" fmla="*/ 27 w 109"/>
                <a:gd name="T5" fmla="*/ 55 h 142"/>
                <a:gd name="T6" fmla="*/ 27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4 w 109"/>
                <a:gd name="T13" fmla="*/ 0 h 142"/>
                <a:gd name="T14" fmla="*/ 81 w 109"/>
                <a:gd name="T15" fmla="*/ 87 h 142"/>
                <a:gd name="T16" fmla="*/ 81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4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4" y="142"/>
                  </a:moveTo>
                  <a:lnTo>
                    <a:pt x="84" y="142"/>
                  </a:lnTo>
                  <a:lnTo>
                    <a:pt x="27" y="55"/>
                  </a:lnTo>
                  <a:lnTo>
                    <a:pt x="27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81" y="87"/>
                  </a:lnTo>
                  <a:lnTo>
                    <a:pt x="81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4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Freeform 12"/>
            <p:cNvSpPr>
              <a:spLocks/>
            </p:cNvSpPr>
            <p:nvPr/>
          </p:nvSpPr>
          <p:spPr bwMode="auto">
            <a:xfrm>
              <a:off x="828675" y="-819151"/>
              <a:ext cx="114300" cy="128588"/>
            </a:xfrm>
            <a:custGeom>
              <a:avLst/>
              <a:gdLst>
                <a:gd name="T0" fmla="*/ 102 w 129"/>
                <a:gd name="T1" fmla="*/ 142 h 142"/>
                <a:gd name="T2" fmla="*/ 102 w 129"/>
                <a:gd name="T3" fmla="*/ 142 h 142"/>
                <a:gd name="T4" fmla="*/ 102 w 129"/>
                <a:gd name="T5" fmla="*/ 59 h 142"/>
                <a:gd name="T6" fmla="*/ 74 w 129"/>
                <a:gd name="T7" fmla="*/ 113 h 142"/>
                <a:gd name="T8" fmla="*/ 56 w 129"/>
                <a:gd name="T9" fmla="*/ 113 h 142"/>
                <a:gd name="T10" fmla="*/ 28 w 129"/>
                <a:gd name="T11" fmla="*/ 59 h 142"/>
                <a:gd name="T12" fmla="*/ 28 w 129"/>
                <a:gd name="T13" fmla="*/ 142 h 142"/>
                <a:gd name="T14" fmla="*/ 0 w 129"/>
                <a:gd name="T15" fmla="*/ 142 h 142"/>
                <a:gd name="T16" fmla="*/ 0 w 129"/>
                <a:gd name="T17" fmla="*/ 0 h 142"/>
                <a:gd name="T18" fmla="*/ 28 w 129"/>
                <a:gd name="T19" fmla="*/ 0 h 142"/>
                <a:gd name="T20" fmla="*/ 65 w 129"/>
                <a:gd name="T21" fmla="*/ 77 h 142"/>
                <a:gd name="T22" fmla="*/ 102 w 129"/>
                <a:gd name="T23" fmla="*/ 0 h 142"/>
                <a:gd name="T24" fmla="*/ 129 w 129"/>
                <a:gd name="T25" fmla="*/ 0 h 142"/>
                <a:gd name="T26" fmla="*/ 129 w 129"/>
                <a:gd name="T27" fmla="*/ 142 h 142"/>
                <a:gd name="T28" fmla="*/ 102 w 129"/>
                <a:gd name="T2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102" y="142"/>
                  </a:moveTo>
                  <a:lnTo>
                    <a:pt x="102" y="142"/>
                  </a:lnTo>
                  <a:lnTo>
                    <a:pt x="102" y="59"/>
                  </a:lnTo>
                  <a:lnTo>
                    <a:pt x="74" y="113"/>
                  </a:lnTo>
                  <a:lnTo>
                    <a:pt x="56" y="113"/>
                  </a:lnTo>
                  <a:lnTo>
                    <a:pt x="28" y="59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65" y="77"/>
                  </a:lnTo>
                  <a:lnTo>
                    <a:pt x="102" y="0"/>
                  </a:lnTo>
                  <a:lnTo>
                    <a:pt x="129" y="0"/>
                  </a:lnTo>
                  <a:lnTo>
                    <a:pt x="129" y="142"/>
                  </a:lnTo>
                  <a:lnTo>
                    <a:pt x="102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Freeform 13"/>
            <p:cNvSpPr>
              <a:spLocks/>
            </p:cNvSpPr>
            <p:nvPr/>
          </p:nvSpPr>
          <p:spPr bwMode="auto">
            <a:xfrm>
              <a:off x="971550" y="-819151"/>
              <a:ext cx="84138" cy="128588"/>
            </a:xfrm>
            <a:custGeom>
              <a:avLst/>
              <a:gdLst>
                <a:gd name="T0" fmla="*/ 0 w 94"/>
                <a:gd name="T1" fmla="*/ 142 h 142"/>
                <a:gd name="T2" fmla="*/ 0 w 94"/>
                <a:gd name="T3" fmla="*/ 142 h 142"/>
                <a:gd name="T4" fmla="*/ 0 w 94"/>
                <a:gd name="T5" fmla="*/ 0 h 142"/>
                <a:gd name="T6" fmla="*/ 94 w 94"/>
                <a:gd name="T7" fmla="*/ 0 h 142"/>
                <a:gd name="T8" fmla="*/ 94 w 94"/>
                <a:gd name="T9" fmla="*/ 25 h 142"/>
                <a:gd name="T10" fmla="*/ 28 w 94"/>
                <a:gd name="T11" fmla="*/ 25 h 142"/>
                <a:gd name="T12" fmla="*/ 28 w 94"/>
                <a:gd name="T13" fmla="*/ 58 h 142"/>
                <a:gd name="T14" fmla="*/ 84 w 94"/>
                <a:gd name="T15" fmla="*/ 58 h 142"/>
                <a:gd name="T16" fmla="*/ 84 w 94"/>
                <a:gd name="T17" fmla="*/ 83 h 142"/>
                <a:gd name="T18" fmla="*/ 28 w 94"/>
                <a:gd name="T19" fmla="*/ 83 h 142"/>
                <a:gd name="T20" fmla="*/ 28 w 94"/>
                <a:gd name="T21" fmla="*/ 118 h 142"/>
                <a:gd name="T22" fmla="*/ 94 w 94"/>
                <a:gd name="T23" fmla="*/ 118 h 142"/>
                <a:gd name="T24" fmla="*/ 94 w 94"/>
                <a:gd name="T25" fmla="*/ 142 h 142"/>
                <a:gd name="T26" fmla="*/ 0 w 94"/>
                <a:gd name="T2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2">
                  <a:moveTo>
                    <a:pt x="0" y="142"/>
                  </a:moveTo>
                  <a:lnTo>
                    <a:pt x="0" y="142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8"/>
                  </a:lnTo>
                  <a:lnTo>
                    <a:pt x="84" y="58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2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Freeform 14"/>
            <p:cNvSpPr>
              <a:spLocks/>
            </p:cNvSpPr>
            <p:nvPr/>
          </p:nvSpPr>
          <p:spPr bwMode="auto">
            <a:xfrm>
              <a:off x="1077913" y="-819151"/>
              <a:ext cx="98425" cy="128588"/>
            </a:xfrm>
            <a:custGeom>
              <a:avLst/>
              <a:gdLst>
                <a:gd name="T0" fmla="*/ 85 w 109"/>
                <a:gd name="T1" fmla="*/ 142 h 142"/>
                <a:gd name="T2" fmla="*/ 85 w 109"/>
                <a:gd name="T3" fmla="*/ 142 h 142"/>
                <a:gd name="T4" fmla="*/ 28 w 109"/>
                <a:gd name="T5" fmla="*/ 55 h 142"/>
                <a:gd name="T6" fmla="*/ 28 w 109"/>
                <a:gd name="T7" fmla="*/ 142 h 142"/>
                <a:gd name="T8" fmla="*/ 0 w 109"/>
                <a:gd name="T9" fmla="*/ 142 h 142"/>
                <a:gd name="T10" fmla="*/ 0 w 109"/>
                <a:gd name="T11" fmla="*/ 0 h 142"/>
                <a:gd name="T12" fmla="*/ 25 w 109"/>
                <a:gd name="T13" fmla="*/ 0 h 142"/>
                <a:gd name="T14" fmla="*/ 82 w 109"/>
                <a:gd name="T15" fmla="*/ 87 h 142"/>
                <a:gd name="T16" fmla="*/ 82 w 109"/>
                <a:gd name="T17" fmla="*/ 0 h 142"/>
                <a:gd name="T18" fmla="*/ 109 w 109"/>
                <a:gd name="T19" fmla="*/ 0 h 142"/>
                <a:gd name="T20" fmla="*/ 109 w 109"/>
                <a:gd name="T21" fmla="*/ 142 h 142"/>
                <a:gd name="T22" fmla="*/ 85 w 109"/>
                <a:gd name="T2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42">
                  <a:moveTo>
                    <a:pt x="85" y="142"/>
                  </a:moveTo>
                  <a:lnTo>
                    <a:pt x="85" y="142"/>
                  </a:lnTo>
                  <a:lnTo>
                    <a:pt x="28" y="55"/>
                  </a:lnTo>
                  <a:lnTo>
                    <a:pt x="28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25" y="0"/>
                  </a:lnTo>
                  <a:lnTo>
                    <a:pt x="82" y="87"/>
                  </a:lnTo>
                  <a:lnTo>
                    <a:pt x="82" y="0"/>
                  </a:lnTo>
                  <a:lnTo>
                    <a:pt x="109" y="0"/>
                  </a:lnTo>
                  <a:lnTo>
                    <a:pt x="109" y="142"/>
                  </a:lnTo>
                  <a:lnTo>
                    <a:pt x="85" y="1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1195388" y="-819151"/>
              <a:ext cx="92075" cy="128588"/>
            </a:xfrm>
            <a:custGeom>
              <a:avLst/>
              <a:gdLst>
                <a:gd name="T0" fmla="*/ 65 w 102"/>
                <a:gd name="T1" fmla="*/ 25 h 142"/>
                <a:gd name="T2" fmla="*/ 65 w 102"/>
                <a:gd name="T3" fmla="*/ 25 h 142"/>
                <a:gd name="T4" fmla="*/ 65 w 102"/>
                <a:gd name="T5" fmla="*/ 142 h 142"/>
                <a:gd name="T6" fmla="*/ 37 w 102"/>
                <a:gd name="T7" fmla="*/ 142 h 142"/>
                <a:gd name="T8" fmla="*/ 37 w 102"/>
                <a:gd name="T9" fmla="*/ 25 h 142"/>
                <a:gd name="T10" fmla="*/ 0 w 102"/>
                <a:gd name="T11" fmla="*/ 25 h 142"/>
                <a:gd name="T12" fmla="*/ 0 w 102"/>
                <a:gd name="T13" fmla="*/ 0 h 142"/>
                <a:gd name="T14" fmla="*/ 102 w 102"/>
                <a:gd name="T15" fmla="*/ 0 h 142"/>
                <a:gd name="T16" fmla="*/ 102 w 102"/>
                <a:gd name="T17" fmla="*/ 25 h 142"/>
                <a:gd name="T18" fmla="*/ 65 w 102"/>
                <a:gd name="T19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42">
                  <a:moveTo>
                    <a:pt x="65" y="25"/>
                  </a:moveTo>
                  <a:lnTo>
                    <a:pt x="65" y="25"/>
                  </a:lnTo>
                  <a:lnTo>
                    <a:pt x="65" y="142"/>
                  </a:lnTo>
                  <a:lnTo>
                    <a:pt x="37" y="142"/>
                  </a:lnTo>
                  <a:lnTo>
                    <a:pt x="3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25"/>
                  </a:lnTo>
                  <a:lnTo>
                    <a:pt x="65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      |</a:t>
            </a:r>
            <a:endParaRPr kumimoji="0" lang="en-US" sz="600" b="0" i="0" u="none" strike="noStrike" kern="1200" cap="none" spc="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7C509-FEEF-45D3-B896-7C07814C0C1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srgbClr val="C00000"/>
                </a:solidFill>
              </a:rPr>
              <a:t>Multiple SANITATION solutions 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7424878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9" name="Reuse/Disposal"/>
          <p:cNvGrpSpPr/>
          <p:nvPr/>
        </p:nvGrpSpPr>
        <p:grpSpPr>
          <a:xfrm>
            <a:off x="7479799" y="1628013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198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2" name="Reuse/Disposal"/>
          <p:cNvGrpSpPr/>
          <p:nvPr/>
        </p:nvGrpSpPr>
        <p:grpSpPr>
          <a:xfrm>
            <a:off x="7479799" y="2253824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172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5" name="Reuse/Disposal"/>
          <p:cNvGrpSpPr/>
          <p:nvPr/>
        </p:nvGrpSpPr>
        <p:grpSpPr>
          <a:xfrm>
            <a:off x="7479799" y="3526618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158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7" name="text"/>
          <p:cNvSpPr/>
          <p:nvPr/>
        </p:nvSpPr>
        <p:spPr>
          <a:xfrm>
            <a:off x="188565" y="2201591"/>
            <a:ext cx="898593" cy="22990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Sewerage</a:t>
            </a:r>
          </a:p>
        </p:txBody>
      </p:sp>
      <p:sp>
        <p:nvSpPr>
          <p:cNvPr id="268" name="text"/>
          <p:cNvSpPr/>
          <p:nvPr/>
        </p:nvSpPr>
        <p:spPr>
          <a:xfrm>
            <a:off x="121706" y="3230463"/>
            <a:ext cx="1032310" cy="70442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4572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Fecal Sludge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on-site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</a:t>
            </a:r>
          </a:p>
        </p:txBody>
      </p:sp>
      <p:sp>
        <p:nvSpPr>
          <p:cNvPr id="134" name="Reuse/Disposal blue"/>
          <p:cNvSpPr/>
          <p:nvPr/>
        </p:nvSpPr>
        <p:spPr>
          <a:xfrm>
            <a:off x="7424878" y="1464751"/>
            <a:ext cx="1280160" cy="2926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6" name="Reuse/Disposal"/>
          <p:cNvGrpSpPr/>
          <p:nvPr/>
        </p:nvGrpSpPr>
        <p:grpSpPr>
          <a:xfrm>
            <a:off x="7479799" y="1628013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370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7" name="Chevrons"/>
          <p:cNvGrpSpPr/>
          <p:nvPr/>
        </p:nvGrpSpPr>
        <p:grpSpPr>
          <a:xfrm>
            <a:off x="7155497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67" name="Chevron 366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Chevron 367"/>
            <p:cNvSpPr/>
            <p:nvPr/>
          </p:nvSpPr>
          <p:spPr>
            <a:xfrm>
              <a:off x="2263733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Chevron 368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Treatment Tan"/>
          <p:cNvGrpSpPr/>
          <p:nvPr/>
        </p:nvGrpSpPr>
        <p:grpSpPr>
          <a:xfrm>
            <a:off x="5845671" y="1464750"/>
            <a:ext cx="1280160" cy="2926081"/>
            <a:chOff x="5845671" y="1464750"/>
            <a:chExt cx="1280160" cy="2926081"/>
          </a:xfrm>
        </p:grpSpPr>
        <p:sp>
          <p:nvSpPr>
            <p:cNvPr id="135" name="Treatment Tan"/>
            <p:cNvSpPr/>
            <p:nvPr/>
          </p:nvSpPr>
          <p:spPr>
            <a:xfrm>
              <a:off x="5845671" y="1464750"/>
              <a:ext cx="1280160" cy="292608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38" name="Treatment"/>
            <p:cNvGrpSpPr/>
            <p:nvPr/>
          </p:nvGrpSpPr>
          <p:grpSpPr>
            <a:xfrm>
              <a:off x="6076463" y="1638358"/>
              <a:ext cx="818577" cy="104746"/>
              <a:chOff x="5437188" y="-819151"/>
              <a:chExt cx="1004888" cy="128588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58" name="Freeform 33"/>
              <p:cNvSpPr>
                <a:spLocks/>
              </p:cNvSpPr>
              <p:nvPr/>
            </p:nvSpPr>
            <p:spPr bwMode="auto">
              <a:xfrm>
                <a:off x="5437188" y="-819151"/>
                <a:ext cx="92075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 34"/>
              <p:cNvSpPr>
                <a:spLocks noEditPoints="1"/>
              </p:cNvSpPr>
              <p:nvPr/>
            </p:nvSpPr>
            <p:spPr bwMode="auto">
              <a:xfrm>
                <a:off x="5549900" y="-819151"/>
                <a:ext cx="95250" cy="128588"/>
              </a:xfrm>
              <a:custGeom>
                <a:avLst/>
                <a:gdLst>
                  <a:gd name="T0" fmla="*/ 76 w 108"/>
                  <a:gd name="T1" fmla="*/ 142 h 142"/>
                  <a:gd name="T2" fmla="*/ 76 w 108"/>
                  <a:gd name="T3" fmla="*/ 142 h 142"/>
                  <a:gd name="T4" fmla="*/ 48 w 108"/>
                  <a:gd name="T5" fmla="*/ 86 h 142"/>
                  <a:gd name="T6" fmla="*/ 28 w 108"/>
                  <a:gd name="T7" fmla="*/ 86 h 142"/>
                  <a:gd name="T8" fmla="*/ 28 w 108"/>
                  <a:gd name="T9" fmla="*/ 142 h 142"/>
                  <a:gd name="T10" fmla="*/ 0 w 108"/>
                  <a:gd name="T11" fmla="*/ 142 h 142"/>
                  <a:gd name="T12" fmla="*/ 0 w 108"/>
                  <a:gd name="T13" fmla="*/ 0 h 142"/>
                  <a:gd name="T14" fmla="*/ 56 w 108"/>
                  <a:gd name="T15" fmla="*/ 0 h 142"/>
                  <a:gd name="T16" fmla="*/ 102 w 108"/>
                  <a:gd name="T17" fmla="*/ 44 h 142"/>
                  <a:gd name="T18" fmla="*/ 76 w 108"/>
                  <a:gd name="T19" fmla="*/ 81 h 142"/>
                  <a:gd name="T20" fmla="*/ 108 w 108"/>
                  <a:gd name="T21" fmla="*/ 142 h 142"/>
                  <a:gd name="T22" fmla="*/ 76 w 108"/>
                  <a:gd name="T23" fmla="*/ 142 h 142"/>
                  <a:gd name="T24" fmla="*/ 54 w 108"/>
                  <a:gd name="T25" fmla="*/ 25 h 142"/>
                  <a:gd name="T26" fmla="*/ 54 w 108"/>
                  <a:gd name="T27" fmla="*/ 25 h 142"/>
                  <a:gd name="T28" fmla="*/ 28 w 108"/>
                  <a:gd name="T29" fmla="*/ 25 h 142"/>
                  <a:gd name="T30" fmla="*/ 28 w 108"/>
                  <a:gd name="T31" fmla="*/ 62 h 142"/>
                  <a:gd name="T32" fmla="*/ 54 w 108"/>
                  <a:gd name="T33" fmla="*/ 62 h 142"/>
                  <a:gd name="T34" fmla="*/ 74 w 108"/>
                  <a:gd name="T35" fmla="*/ 44 h 142"/>
                  <a:gd name="T36" fmla="*/ 54 w 108"/>
                  <a:gd name="T37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142">
                    <a:moveTo>
                      <a:pt x="76" y="142"/>
                    </a:moveTo>
                    <a:lnTo>
                      <a:pt x="76" y="142"/>
                    </a:lnTo>
                    <a:lnTo>
                      <a:pt x="48" y="86"/>
                    </a:lnTo>
                    <a:lnTo>
                      <a:pt x="28" y="86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5" y="0"/>
                      <a:pt x="102" y="20"/>
                      <a:pt x="102" y="44"/>
                    </a:cubicBezTo>
                    <a:cubicBezTo>
                      <a:pt x="102" y="64"/>
                      <a:pt x="90" y="76"/>
                      <a:pt x="76" y="81"/>
                    </a:cubicBezTo>
                    <a:lnTo>
                      <a:pt x="108" y="142"/>
                    </a:lnTo>
                    <a:lnTo>
                      <a:pt x="76" y="142"/>
                    </a:lnTo>
                    <a:close/>
                    <a:moveTo>
                      <a:pt x="54" y="25"/>
                    </a:moveTo>
                    <a:lnTo>
                      <a:pt x="54" y="25"/>
                    </a:lnTo>
                    <a:lnTo>
                      <a:pt x="28" y="25"/>
                    </a:lnTo>
                    <a:lnTo>
                      <a:pt x="28" y="62"/>
                    </a:lnTo>
                    <a:lnTo>
                      <a:pt x="54" y="62"/>
                    </a:lnTo>
                    <a:cubicBezTo>
                      <a:pt x="66" y="62"/>
                      <a:pt x="74" y="55"/>
                      <a:pt x="74" y="44"/>
                    </a:cubicBezTo>
                    <a:cubicBezTo>
                      <a:pt x="74" y="33"/>
                      <a:pt x="66" y="25"/>
                      <a:pt x="54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Freeform 35"/>
              <p:cNvSpPr>
                <a:spLocks/>
              </p:cNvSpPr>
              <p:nvPr/>
            </p:nvSpPr>
            <p:spPr bwMode="auto">
              <a:xfrm>
                <a:off x="5665788" y="-819151"/>
                <a:ext cx="82550" cy="128588"/>
              </a:xfrm>
              <a:custGeom>
                <a:avLst/>
                <a:gdLst>
                  <a:gd name="T0" fmla="*/ 0 w 93"/>
                  <a:gd name="T1" fmla="*/ 142 h 142"/>
                  <a:gd name="T2" fmla="*/ 0 w 93"/>
                  <a:gd name="T3" fmla="*/ 142 h 142"/>
                  <a:gd name="T4" fmla="*/ 0 w 93"/>
                  <a:gd name="T5" fmla="*/ 0 h 142"/>
                  <a:gd name="T6" fmla="*/ 93 w 93"/>
                  <a:gd name="T7" fmla="*/ 0 h 142"/>
                  <a:gd name="T8" fmla="*/ 93 w 93"/>
                  <a:gd name="T9" fmla="*/ 25 h 142"/>
                  <a:gd name="T10" fmla="*/ 27 w 93"/>
                  <a:gd name="T11" fmla="*/ 25 h 142"/>
                  <a:gd name="T12" fmla="*/ 27 w 93"/>
                  <a:gd name="T13" fmla="*/ 58 h 142"/>
                  <a:gd name="T14" fmla="*/ 84 w 93"/>
                  <a:gd name="T15" fmla="*/ 58 h 142"/>
                  <a:gd name="T16" fmla="*/ 84 w 93"/>
                  <a:gd name="T17" fmla="*/ 83 h 142"/>
                  <a:gd name="T18" fmla="*/ 27 w 93"/>
                  <a:gd name="T19" fmla="*/ 83 h 142"/>
                  <a:gd name="T20" fmla="*/ 27 w 93"/>
                  <a:gd name="T21" fmla="*/ 118 h 142"/>
                  <a:gd name="T22" fmla="*/ 93 w 93"/>
                  <a:gd name="T23" fmla="*/ 118 h 142"/>
                  <a:gd name="T24" fmla="*/ 93 w 93"/>
                  <a:gd name="T25" fmla="*/ 142 h 142"/>
                  <a:gd name="T26" fmla="*/ 0 w 93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5"/>
                    </a:lnTo>
                    <a:lnTo>
                      <a:pt x="27" y="25"/>
                    </a:lnTo>
                    <a:lnTo>
                      <a:pt x="27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7" y="83"/>
                    </a:lnTo>
                    <a:lnTo>
                      <a:pt x="27" y="118"/>
                    </a:lnTo>
                    <a:lnTo>
                      <a:pt x="93" y="118"/>
                    </a:lnTo>
                    <a:lnTo>
                      <a:pt x="93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 36"/>
              <p:cNvSpPr>
                <a:spLocks noEditPoints="1"/>
              </p:cNvSpPr>
              <p:nvPr/>
            </p:nvSpPr>
            <p:spPr bwMode="auto">
              <a:xfrm>
                <a:off x="5764213" y="-819151"/>
                <a:ext cx="112713" cy="128588"/>
              </a:xfrm>
              <a:custGeom>
                <a:avLst/>
                <a:gdLst>
                  <a:gd name="T0" fmla="*/ 97 w 126"/>
                  <a:gd name="T1" fmla="*/ 142 h 142"/>
                  <a:gd name="T2" fmla="*/ 97 w 126"/>
                  <a:gd name="T3" fmla="*/ 142 h 142"/>
                  <a:gd name="T4" fmla="*/ 89 w 126"/>
                  <a:gd name="T5" fmla="*/ 117 h 142"/>
                  <a:gd name="T6" fmla="*/ 38 w 126"/>
                  <a:gd name="T7" fmla="*/ 117 h 142"/>
                  <a:gd name="T8" fmla="*/ 29 w 126"/>
                  <a:gd name="T9" fmla="*/ 142 h 142"/>
                  <a:gd name="T10" fmla="*/ 0 w 126"/>
                  <a:gd name="T11" fmla="*/ 142 h 142"/>
                  <a:gd name="T12" fmla="*/ 52 w 126"/>
                  <a:gd name="T13" fmla="*/ 0 h 142"/>
                  <a:gd name="T14" fmla="*/ 74 w 126"/>
                  <a:gd name="T15" fmla="*/ 0 h 142"/>
                  <a:gd name="T16" fmla="*/ 126 w 126"/>
                  <a:gd name="T17" fmla="*/ 142 h 142"/>
                  <a:gd name="T18" fmla="*/ 97 w 126"/>
                  <a:gd name="T19" fmla="*/ 142 h 142"/>
                  <a:gd name="T20" fmla="*/ 64 w 126"/>
                  <a:gd name="T21" fmla="*/ 42 h 142"/>
                  <a:gd name="T22" fmla="*/ 64 w 126"/>
                  <a:gd name="T23" fmla="*/ 42 h 142"/>
                  <a:gd name="T24" fmla="*/ 46 w 126"/>
                  <a:gd name="T25" fmla="*/ 94 h 142"/>
                  <a:gd name="T26" fmla="*/ 81 w 126"/>
                  <a:gd name="T27" fmla="*/ 94 h 142"/>
                  <a:gd name="T28" fmla="*/ 64 w 126"/>
                  <a:gd name="T29" fmla="*/ 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42">
                    <a:moveTo>
                      <a:pt x="97" y="142"/>
                    </a:moveTo>
                    <a:lnTo>
                      <a:pt x="97" y="142"/>
                    </a:lnTo>
                    <a:lnTo>
                      <a:pt x="89" y="117"/>
                    </a:lnTo>
                    <a:lnTo>
                      <a:pt x="38" y="117"/>
                    </a:lnTo>
                    <a:lnTo>
                      <a:pt x="29" y="142"/>
                    </a:lnTo>
                    <a:lnTo>
                      <a:pt x="0" y="142"/>
                    </a:lnTo>
                    <a:lnTo>
                      <a:pt x="52" y="0"/>
                    </a:lnTo>
                    <a:lnTo>
                      <a:pt x="74" y="0"/>
                    </a:lnTo>
                    <a:lnTo>
                      <a:pt x="126" y="142"/>
                    </a:lnTo>
                    <a:lnTo>
                      <a:pt x="97" y="142"/>
                    </a:lnTo>
                    <a:close/>
                    <a:moveTo>
                      <a:pt x="64" y="42"/>
                    </a:moveTo>
                    <a:lnTo>
                      <a:pt x="64" y="42"/>
                    </a:lnTo>
                    <a:lnTo>
                      <a:pt x="46" y="94"/>
                    </a:lnTo>
                    <a:lnTo>
                      <a:pt x="81" y="94"/>
                    </a:lnTo>
                    <a:lnTo>
                      <a:pt x="64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Freeform 37"/>
              <p:cNvSpPr>
                <a:spLocks/>
              </p:cNvSpPr>
              <p:nvPr/>
            </p:nvSpPr>
            <p:spPr bwMode="auto">
              <a:xfrm>
                <a:off x="5872163" y="-819151"/>
                <a:ext cx="92075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Freeform 38"/>
              <p:cNvSpPr>
                <a:spLocks/>
              </p:cNvSpPr>
              <p:nvPr/>
            </p:nvSpPr>
            <p:spPr bwMode="auto">
              <a:xfrm>
                <a:off x="5984875" y="-819151"/>
                <a:ext cx="114300" cy="128588"/>
              </a:xfrm>
              <a:custGeom>
                <a:avLst/>
                <a:gdLst>
                  <a:gd name="T0" fmla="*/ 101 w 129"/>
                  <a:gd name="T1" fmla="*/ 142 h 142"/>
                  <a:gd name="T2" fmla="*/ 101 w 129"/>
                  <a:gd name="T3" fmla="*/ 142 h 142"/>
                  <a:gd name="T4" fmla="*/ 101 w 129"/>
                  <a:gd name="T5" fmla="*/ 59 h 142"/>
                  <a:gd name="T6" fmla="*/ 74 w 129"/>
                  <a:gd name="T7" fmla="*/ 113 h 142"/>
                  <a:gd name="T8" fmla="*/ 55 w 129"/>
                  <a:gd name="T9" fmla="*/ 113 h 142"/>
                  <a:gd name="T10" fmla="*/ 27 w 129"/>
                  <a:gd name="T11" fmla="*/ 59 h 142"/>
                  <a:gd name="T12" fmla="*/ 27 w 129"/>
                  <a:gd name="T13" fmla="*/ 142 h 142"/>
                  <a:gd name="T14" fmla="*/ 0 w 129"/>
                  <a:gd name="T15" fmla="*/ 142 h 142"/>
                  <a:gd name="T16" fmla="*/ 0 w 129"/>
                  <a:gd name="T17" fmla="*/ 0 h 142"/>
                  <a:gd name="T18" fmla="*/ 27 w 129"/>
                  <a:gd name="T19" fmla="*/ 0 h 142"/>
                  <a:gd name="T20" fmla="*/ 64 w 129"/>
                  <a:gd name="T21" fmla="*/ 77 h 142"/>
                  <a:gd name="T22" fmla="*/ 101 w 129"/>
                  <a:gd name="T23" fmla="*/ 0 h 142"/>
                  <a:gd name="T24" fmla="*/ 129 w 129"/>
                  <a:gd name="T25" fmla="*/ 0 h 142"/>
                  <a:gd name="T26" fmla="*/ 129 w 129"/>
                  <a:gd name="T27" fmla="*/ 142 h 142"/>
                  <a:gd name="T28" fmla="*/ 101 w 12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42">
                    <a:moveTo>
                      <a:pt x="101" y="142"/>
                    </a:moveTo>
                    <a:lnTo>
                      <a:pt x="101" y="142"/>
                    </a:lnTo>
                    <a:lnTo>
                      <a:pt x="101" y="59"/>
                    </a:lnTo>
                    <a:lnTo>
                      <a:pt x="74" y="113"/>
                    </a:lnTo>
                    <a:lnTo>
                      <a:pt x="55" y="113"/>
                    </a:lnTo>
                    <a:lnTo>
                      <a:pt x="27" y="59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64" y="77"/>
                    </a:lnTo>
                    <a:lnTo>
                      <a:pt x="101" y="0"/>
                    </a:lnTo>
                    <a:lnTo>
                      <a:pt x="129" y="0"/>
                    </a:lnTo>
                    <a:lnTo>
                      <a:pt x="129" y="142"/>
                    </a:lnTo>
                    <a:lnTo>
                      <a:pt x="101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 39"/>
              <p:cNvSpPr>
                <a:spLocks/>
              </p:cNvSpPr>
              <p:nvPr/>
            </p:nvSpPr>
            <p:spPr bwMode="auto">
              <a:xfrm>
                <a:off x="6127750" y="-819151"/>
                <a:ext cx="82550" cy="128588"/>
              </a:xfrm>
              <a:custGeom>
                <a:avLst/>
                <a:gdLst>
                  <a:gd name="T0" fmla="*/ 0 w 93"/>
                  <a:gd name="T1" fmla="*/ 142 h 142"/>
                  <a:gd name="T2" fmla="*/ 0 w 93"/>
                  <a:gd name="T3" fmla="*/ 142 h 142"/>
                  <a:gd name="T4" fmla="*/ 0 w 93"/>
                  <a:gd name="T5" fmla="*/ 0 h 142"/>
                  <a:gd name="T6" fmla="*/ 93 w 93"/>
                  <a:gd name="T7" fmla="*/ 0 h 142"/>
                  <a:gd name="T8" fmla="*/ 93 w 93"/>
                  <a:gd name="T9" fmla="*/ 25 h 142"/>
                  <a:gd name="T10" fmla="*/ 27 w 93"/>
                  <a:gd name="T11" fmla="*/ 25 h 142"/>
                  <a:gd name="T12" fmla="*/ 27 w 93"/>
                  <a:gd name="T13" fmla="*/ 58 h 142"/>
                  <a:gd name="T14" fmla="*/ 84 w 93"/>
                  <a:gd name="T15" fmla="*/ 58 h 142"/>
                  <a:gd name="T16" fmla="*/ 84 w 93"/>
                  <a:gd name="T17" fmla="*/ 83 h 142"/>
                  <a:gd name="T18" fmla="*/ 27 w 93"/>
                  <a:gd name="T19" fmla="*/ 83 h 142"/>
                  <a:gd name="T20" fmla="*/ 27 w 93"/>
                  <a:gd name="T21" fmla="*/ 118 h 142"/>
                  <a:gd name="T22" fmla="*/ 93 w 93"/>
                  <a:gd name="T23" fmla="*/ 118 h 142"/>
                  <a:gd name="T24" fmla="*/ 93 w 93"/>
                  <a:gd name="T25" fmla="*/ 142 h 142"/>
                  <a:gd name="T26" fmla="*/ 0 w 93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3" y="0"/>
                    </a:lnTo>
                    <a:lnTo>
                      <a:pt x="93" y="25"/>
                    </a:lnTo>
                    <a:lnTo>
                      <a:pt x="27" y="25"/>
                    </a:lnTo>
                    <a:lnTo>
                      <a:pt x="27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7" y="83"/>
                    </a:lnTo>
                    <a:lnTo>
                      <a:pt x="27" y="118"/>
                    </a:lnTo>
                    <a:lnTo>
                      <a:pt x="93" y="118"/>
                    </a:lnTo>
                    <a:lnTo>
                      <a:pt x="93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 40"/>
              <p:cNvSpPr>
                <a:spLocks/>
              </p:cNvSpPr>
              <p:nvPr/>
            </p:nvSpPr>
            <p:spPr bwMode="auto">
              <a:xfrm>
                <a:off x="6234113" y="-819151"/>
                <a:ext cx="98425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7 w 109"/>
                  <a:gd name="T5" fmla="*/ 55 h 142"/>
                  <a:gd name="T6" fmla="*/ 27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4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7" y="55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Freeform 41"/>
              <p:cNvSpPr>
                <a:spLocks/>
              </p:cNvSpPr>
              <p:nvPr/>
            </p:nvSpPr>
            <p:spPr bwMode="auto">
              <a:xfrm>
                <a:off x="6351588" y="-819151"/>
                <a:ext cx="90488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Reuse/Disposal"/>
          <p:cNvGrpSpPr/>
          <p:nvPr/>
        </p:nvGrpSpPr>
        <p:grpSpPr>
          <a:xfrm>
            <a:off x="7479799" y="2253824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344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6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7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8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0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1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2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2" name="Reuse/Disposal"/>
          <p:cNvGrpSpPr/>
          <p:nvPr/>
        </p:nvGrpSpPr>
        <p:grpSpPr>
          <a:xfrm>
            <a:off x="7479799" y="3526618"/>
            <a:ext cx="1170319" cy="125437"/>
            <a:chOff x="7800975" y="-508001"/>
            <a:chExt cx="1436688" cy="153988"/>
          </a:xfrm>
          <a:solidFill>
            <a:schemeClr val="accent3">
              <a:lumMod val="75000"/>
            </a:schemeClr>
          </a:solidFill>
        </p:grpSpPr>
        <p:sp>
          <p:nvSpPr>
            <p:cNvPr id="330" name="Freeform 42"/>
            <p:cNvSpPr>
              <a:spLocks noEditPoints="1"/>
            </p:cNvSpPr>
            <p:nvPr/>
          </p:nvSpPr>
          <p:spPr bwMode="auto">
            <a:xfrm>
              <a:off x="7800975" y="-495301"/>
              <a:ext cx="95250" cy="128588"/>
            </a:xfrm>
            <a:custGeom>
              <a:avLst/>
              <a:gdLst>
                <a:gd name="T0" fmla="*/ 76 w 108"/>
                <a:gd name="T1" fmla="*/ 143 h 143"/>
                <a:gd name="T2" fmla="*/ 76 w 108"/>
                <a:gd name="T3" fmla="*/ 143 h 143"/>
                <a:gd name="T4" fmla="*/ 48 w 108"/>
                <a:gd name="T5" fmla="*/ 86 h 143"/>
                <a:gd name="T6" fmla="*/ 28 w 108"/>
                <a:gd name="T7" fmla="*/ 86 h 143"/>
                <a:gd name="T8" fmla="*/ 28 w 108"/>
                <a:gd name="T9" fmla="*/ 143 h 143"/>
                <a:gd name="T10" fmla="*/ 0 w 108"/>
                <a:gd name="T11" fmla="*/ 143 h 143"/>
                <a:gd name="T12" fmla="*/ 0 w 108"/>
                <a:gd name="T13" fmla="*/ 0 h 143"/>
                <a:gd name="T14" fmla="*/ 56 w 108"/>
                <a:gd name="T15" fmla="*/ 0 h 143"/>
                <a:gd name="T16" fmla="*/ 102 w 108"/>
                <a:gd name="T17" fmla="*/ 44 h 143"/>
                <a:gd name="T18" fmla="*/ 76 w 108"/>
                <a:gd name="T19" fmla="*/ 81 h 143"/>
                <a:gd name="T20" fmla="*/ 108 w 108"/>
                <a:gd name="T21" fmla="*/ 143 h 143"/>
                <a:gd name="T22" fmla="*/ 76 w 108"/>
                <a:gd name="T23" fmla="*/ 143 h 143"/>
                <a:gd name="T24" fmla="*/ 54 w 108"/>
                <a:gd name="T25" fmla="*/ 25 h 143"/>
                <a:gd name="T26" fmla="*/ 54 w 108"/>
                <a:gd name="T27" fmla="*/ 25 h 143"/>
                <a:gd name="T28" fmla="*/ 28 w 108"/>
                <a:gd name="T29" fmla="*/ 25 h 143"/>
                <a:gd name="T30" fmla="*/ 28 w 108"/>
                <a:gd name="T31" fmla="*/ 63 h 143"/>
                <a:gd name="T32" fmla="*/ 54 w 108"/>
                <a:gd name="T33" fmla="*/ 63 h 143"/>
                <a:gd name="T34" fmla="*/ 74 w 108"/>
                <a:gd name="T35" fmla="*/ 44 h 143"/>
                <a:gd name="T36" fmla="*/ 54 w 108"/>
                <a:gd name="T37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43">
                  <a:moveTo>
                    <a:pt x="76" y="143"/>
                  </a:moveTo>
                  <a:lnTo>
                    <a:pt x="76" y="143"/>
                  </a:lnTo>
                  <a:lnTo>
                    <a:pt x="48" y="86"/>
                  </a:lnTo>
                  <a:lnTo>
                    <a:pt x="28" y="86"/>
                  </a:lnTo>
                  <a:lnTo>
                    <a:pt x="28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6" y="0"/>
                  </a:lnTo>
                  <a:cubicBezTo>
                    <a:pt x="85" y="0"/>
                    <a:pt x="102" y="20"/>
                    <a:pt x="102" y="44"/>
                  </a:cubicBezTo>
                  <a:cubicBezTo>
                    <a:pt x="102" y="64"/>
                    <a:pt x="90" y="76"/>
                    <a:pt x="76" y="81"/>
                  </a:cubicBezTo>
                  <a:lnTo>
                    <a:pt x="108" y="143"/>
                  </a:lnTo>
                  <a:lnTo>
                    <a:pt x="76" y="143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28" y="25"/>
                  </a:lnTo>
                  <a:lnTo>
                    <a:pt x="28" y="63"/>
                  </a:lnTo>
                  <a:lnTo>
                    <a:pt x="54" y="63"/>
                  </a:lnTo>
                  <a:cubicBezTo>
                    <a:pt x="66" y="63"/>
                    <a:pt x="74" y="55"/>
                    <a:pt x="74" y="44"/>
                  </a:cubicBezTo>
                  <a:cubicBezTo>
                    <a:pt x="74" y="33"/>
                    <a:pt x="66" y="25"/>
                    <a:pt x="54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Freeform 43"/>
            <p:cNvSpPr>
              <a:spLocks/>
            </p:cNvSpPr>
            <p:nvPr/>
          </p:nvSpPr>
          <p:spPr bwMode="auto">
            <a:xfrm>
              <a:off x="7916863" y="-495301"/>
              <a:ext cx="84138" cy="128588"/>
            </a:xfrm>
            <a:custGeom>
              <a:avLst/>
              <a:gdLst>
                <a:gd name="T0" fmla="*/ 0 w 94"/>
                <a:gd name="T1" fmla="*/ 143 h 143"/>
                <a:gd name="T2" fmla="*/ 0 w 94"/>
                <a:gd name="T3" fmla="*/ 143 h 143"/>
                <a:gd name="T4" fmla="*/ 0 w 94"/>
                <a:gd name="T5" fmla="*/ 0 h 143"/>
                <a:gd name="T6" fmla="*/ 94 w 94"/>
                <a:gd name="T7" fmla="*/ 0 h 143"/>
                <a:gd name="T8" fmla="*/ 94 w 94"/>
                <a:gd name="T9" fmla="*/ 25 h 143"/>
                <a:gd name="T10" fmla="*/ 28 w 94"/>
                <a:gd name="T11" fmla="*/ 25 h 143"/>
                <a:gd name="T12" fmla="*/ 28 w 94"/>
                <a:gd name="T13" fmla="*/ 59 h 143"/>
                <a:gd name="T14" fmla="*/ 84 w 94"/>
                <a:gd name="T15" fmla="*/ 59 h 143"/>
                <a:gd name="T16" fmla="*/ 84 w 94"/>
                <a:gd name="T17" fmla="*/ 83 h 143"/>
                <a:gd name="T18" fmla="*/ 28 w 94"/>
                <a:gd name="T19" fmla="*/ 83 h 143"/>
                <a:gd name="T20" fmla="*/ 28 w 94"/>
                <a:gd name="T21" fmla="*/ 118 h 143"/>
                <a:gd name="T22" fmla="*/ 94 w 94"/>
                <a:gd name="T23" fmla="*/ 118 h 143"/>
                <a:gd name="T24" fmla="*/ 94 w 94"/>
                <a:gd name="T25" fmla="*/ 143 h 143"/>
                <a:gd name="T26" fmla="*/ 0 w 94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5"/>
                  </a:lnTo>
                  <a:lnTo>
                    <a:pt x="28" y="25"/>
                  </a:lnTo>
                  <a:lnTo>
                    <a:pt x="28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8" y="83"/>
                  </a:lnTo>
                  <a:lnTo>
                    <a:pt x="28" y="118"/>
                  </a:lnTo>
                  <a:lnTo>
                    <a:pt x="94" y="118"/>
                  </a:lnTo>
                  <a:lnTo>
                    <a:pt x="94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Freeform 44"/>
            <p:cNvSpPr>
              <a:spLocks/>
            </p:cNvSpPr>
            <p:nvPr/>
          </p:nvSpPr>
          <p:spPr bwMode="auto">
            <a:xfrm>
              <a:off x="8021638" y="-495301"/>
              <a:ext cx="93663" cy="128588"/>
            </a:xfrm>
            <a:custGeom>
              <a:avLst/>
              <a:gdLst>
                <a:gd name="T0" fmla="*/ 53 w 105"/>
                <a:gd name="T1" fmla="*/ 144 h 144"/>
                <a:gd name="T2" fmla="*/ 53 w 105"/>
                <a:gd name="T3" fmla="*/ 144 h 144"/>
                <a:gd name="T4" fmla="*/ 0 w 105"/>
                <a:gd name="T5" fmla="*/ 94 h 144"/>
                <a:gd name="T6" fmla="*/ 0 w 105"/>
                <a:gd name="T7" fmla="*/ 0 h 144"/>
                <a:gd name="T8" fmla="*/ 28 w 105"/>
                <a:gd name="T9" fmla="*/ 0 h 144"/>
                <a:gd name="T10" fmla="*/ 28 w 105"/>
                <a:gd name="T11" fmla="*/ 93 h 144"/>
                <a:gd name="T12" fmla="*/ 53 w 105"/>
                <a:gd name="T13" fmla="*/ 119 h 144"/>
                <a:gd name="T14" fmla="*/ 77 w 105"/>
                <a:gd name="T15" fmla="*/ 93 h 144"/>
                <a:gd name="T16" fmla="*/ 77 w 105"/>
                <a:gd name="T17" fmla="*/ 0 h 144"/>
                <a:gd name="T18" fmla="*/ 105 w 105"/>
                <a:gd name="T19" fmla="*/ 0 h 144"/>
                <a:gd name="T20" fmla="*/ 105 w 105"/>
                <a:gd name="T21" fmla="*/ 94 h 144"/>
                <a:gd name="T22" fmla="*/ 53 w 105"/>
                <a:gd name="T2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144">
                  <a:moveTo>
                    <a:pt x="53" y="144"/>
                  </a:moveTo>
                  <a:lnTo>
                    <a:pt x="53" y="144"/>
                  </a:lnTo>
                  <a:cubicBezTo>
                    <a:pt x="23" y="144"/>
                    <a:pt x="0" y="124"/>
                    <a:pt x="0" y="94"/>
                  </a:cubicBezTo>
                  <a:lnTo>
                    <a:pt x="0" y="0"/>
                  </a:lnTo>
                  <a:lnTo>
                    <a:pt x="28" y="0"/>
                  </a:lnTo>
                  <a:lnTo>
                    <a:pt x="28" y="93"/>
                  </a:lnTo>
                  <a:cubicBezTo>
                    <a:pt x="28" y="109"/>
                    <a:pt x="38" y="119"/>
                    <a:pt x="53" y="119"/>
                  </a:cubicBezTo>
                  <a:cubicBezTo>
                    <a:pt x="68" y="119"/>
                    <a:pt x="77" y="109"/>
                    <a:pt x="77" y="93"/>
                  </a:cubicBezTo>
                  <a:lnTo>
                    <a:pt x="77" y="0"/>
                  </a:lnTo>
                  <a:lnTo>
                    <a:pt x="105" y="0"/>
                  </a:lnTo>
                  <a:lnTo>
                    <a:pt x="105" y="94"/>
                  </a:lnTo>
                  <a:cubicBezTo>
                    <a:pt x="105" y="124"/>
                    <a:pt x="82" y="144"/>
                    <a:pt x="53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Freeform 45"/>
            <p:cNvSpPr>
              <a:spLocks/>
            </p:cNvSpPr>
            <p:nvPr/>
          </p:nvSpPr>
          <p:spPr bwMode="auto">
            <a:xfrm>
              <a:off x="8131175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Freeform 46"/>
            <p:cNvSpPr>
              <a:spLocks/>
            </p:cNvSpPr>
            <p:nvPr/>
          </p:nvSpPr>
          <p:spPr bwMode="auto">
            <a:xfrm>
              <a:off x="8245475" y="-495301"/>
              <a:ext cx="84138" cy="128588"/>
            </a:xfrm>
            <a:custGeom>
              <a:avLst/>
              <a:gdLst>
                <a:gd name="T0" fmla="*/ 0 w 93"/>
                <a:gd name="T1" fmla="*/ 143 h 143"/>
                <a:gd name="T2" fmla="*/ 0 w 93"/>
                <a:gd name="T3" fmla="*/ 143 h 143"/>
                <a:gd name="T4" fmla="*/ 0 w 93"/>
                <a:gd name="T5" fmla="*/ 0 h 143"/>
                <a:gd name="T6" fmla="*/ 93 w 93"/>
                <a:gd name="T7" fmla="*/ 0 h 143"/>
                <a:gd name="T8" fmla="*/ 93 w 93"/>
                <a:gd name="T9" fmla="*/ 25 h 143"/>
                <a:gd name="T10" fmla="*/ 27 w 93"/>
                <a:gd name="T11" fmla="*/ 25 h 143"/>
                <a:gd name="T12" fmla="*/ 27 w 93"/>
                <a:gd name="T13" fmla="*/ 59 h 143"/>
                <a:gd name="T14" fmla="*/ 84 w 93"/>
                <a:gd name="T15" fmla="*/ 59 h 143"/>
                <a:gd name="T16" fmla="*/ 84 w 93"/>
                <a:gd name="T17" fmla="*/ 83 h 143"/>
                <a:gd name="T18" fmla="*/ 27 w 93"/>
                <a:gd name="T19" fmla="*/ 83 h 143"/>
                <a:gd name="T20" fmla="*/ 27 w 93"/>
                <a:gd name="T21" fmla="*/ 118 h 143"/>
                <a:gd name="T22" fmla="*/ 93 w 93"/>
                <a:gd name="T23" fmla="*/ 118 h 143"/>
                <a:gd name="T24" fmla="*/ 93 w 93"/>
                <a:gd name="T25" fmla="*/ 143 h 143"/>
                <a:gd name="T26" fmla="*/ 0 w 93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3">
                  <a:moveTo>
                    <a:pt x="0" y="143"/>
                  </a:moveTo>
                  <a:lnTo>
                    <a:pt x="0" y="143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27" y="25"/>
                  </a:lnTo>
                  <a:lnTo>
                    <a:pt x="27" y="59"/>
                  </a:lnTo>
                  <a:lnTo>
                    <a:pt x="84" y="59"/>
                  </a:lnTo>
                  <a:lnTo>
                    <a:pt x="84" y="83"/>
                  </a:lnTo>
                  <a:lnTo>
                    <a:pt x="27" y="83"/>
                  </a:lnTo>
                  <a:lnTo>
                    <a:pt x="27" y="118"/>
                  </a:lnTo>
                  <a:lnTo>
                    <a:pt x="93" y="118"/>
                  </a:lnTo>
                  <a:lnTo>
                    <a:pt x="93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Freeform 47"/>
            <p:cNvSpPr>
              <a:spLocks/>
            </p:cNvSpPr>
            <p:nvPr/>
          </p:nvSpPr>
          <p:spPr bwMode="auto">
            <a:xfrm>
              <a:off x="8342313" y="-508001"/>
              <a:ext cx="71438" cy="153988"/>
            </a:xfrm>
            <a:custGeom>
              <a:avLst/>
              <a:gdLst>
                <a:gd name="T0" fmla="*/ 57 w 81"/>
                <a:gd name="T1" fmla="*/ 0 h 172"/>
                <a:gd name="T2" fmla="*/ 57 w 81"/>
                <a:gd name="T3" fmla="*/ 0 h 172"/>
                <a:gd name="T4" fmla="*/ 0 w 81"/>
                <a:gd name="T5" fmla="*/ 172 h 172"/>
                <a:gd name="T6" fmla="*/ 24 w 81"/>
                <a:gd name="T7" fmla="*/ 172 h 172"/>
                <a:gd name="T8" fmla="*/ 81 w 81"/>
                <a:gd name="T9" fmla="*/ 0 h 172"/>
                <a:gd name="T10" fmla="*/ 57 w 81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72">
                  <a:moveTo>
                    <a:pt x="57" y="0"/>
                  </a:moveTo>
                  <a:lnTo>
                    <a:pt x="57" y="0"/>
                  </a:lnTo>
                  <a:lnTo>
                    <a:pt x="0" y="172"/>
                  </a:lnTo>
                  <a:lnTo>
                    <a:pt x="24" y="172"/>
                  </a:lnTo>
                  <a:lnTo>
                    <a:pt x="81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Freeform 48"/>
            <p:cNvSpPr>
              <a:spLocks noEditPoints="1"/>
            </p:cNvSpPr>
            <p:nvPr/>
          </p:nvSpPr>
          <p:spPr bwMode="auto">
            <a:xfrm>
              <a:off x="8429625" y="-495301"/>
              <a:ext cx="93663" cy="128588"/>
            </a:xfrm>
            <a:custGeom>
              <a:avLst/>
              <a:gdLst>
                <a:gd name="T0" fmla="*/ 89 w 105"/>
                <a:gd name="T1" fmla="*/ 129 h 143"/>
                <a:gd name="T2" fmla="*/ 89 w 105"/>
                <a:gd name="T3" fmla="*/ 129 h 143"/>
                <a:gd name="T4" fmla="*/ 51 w 105"/>
                <a:gd name="T5" fmla="*/ 143 h 143"/>
                <a:gd name="T6" fmla="*/ 0 w 105"/>
                <a:gd name="T7" fmla="*/ 143 h 143"/>
                <a:gd name="T8" fmla="*/ 0 w 105"/>
                <a:gd name="T9" fmla="*/ 0 h 143"/>
                <a:gd name="T10" fmla="*/ 51 w 105"/>
                <a:gd name="T11" fmla="*/ 0 h 143"/>
                <a:gd name="T12" fmla="*/ 89 w 105"/>
                <a:gd name="T13" fmla="*/ 14 h 143"/>
                <a:gd name="T14" fmla="*/ 103 w 105"/>
                <a:gd name="T15" fmla="*/ 71 h 143"/>
                <a:gd name="T16" fmla="*/ 89 w 105"/>
                <a:gd name="T17" fmla="*/ 129 h 143"/>
                <a:gd name="T18" fmla="*/ 69 w 105"/>
                <a:gd name="T19" fmla="*/ 34 h 143"/>
                <a:gd name="T20" fmla="*/ 69 w 105"/>
                <a:gd name="T21" fmla="*/ 34 h 143"/>
                <a:gd name="T22" fmla="*/ 48 w 105"/>
                <a:gd name="T23" fmla="*/ 25 h 143"/>
                <a:gd name="T24" fmla="*/ 27 w 105"/>
                <a:gd name="T25" fmla="*/ 25 h 143"/>
                <a:gd name="T26" fmla="*/ 27 w 105"/>
                <a:gd name="T27" fmla="*/ 118 h 143"/>
                <a:gd name="T28" fmla="*/ 48 w 105"/>
                <a:gd name="T29" fmla="*/ 118 h 143"/>
                <a:gd name="T30" fmla="*/ 69 w 105"/>
                <a:gd name="T31" fmla="*/ 109 h 143"/>
                <a:gd name="T32" fmla="*/ 75 w 105"/>
                <a:gd name="T33" fmla="*/ 71 h 143"/>
                <a:gd name="T34" fmla="*/ 69 w 105"/>
                <a:gd name="T35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143">
                  <a:moveTo>
                    <a:pt x="89" y="129"/>
                  </a:moveTo>
                  <a:lnTo>
                    <a:pt x="89" y="129"/>
                  </a:lnTo>
                  <a:cubicBezTo>
                    <a:pt x="79" y="138"/>
                    <a:pt x="66" y="143"/>
                    <a:pt x="51" y="143"/>
                  </a:cubicBezTo>
                  <a:lnTo>
                    <a:pt x="0" y="143"/>
                  </a:lnTo>
                  <a:lnTo>
                    <a:pt x="0" y="0"/>
                  </a:lnTo>
                  <a:lnTo>
                    <a:pt x="51" y="0"/>
                  </a:lnTo>
                  <a:cubicBezTo>
                    <a:pt x="66" y="0"/>
                    <a:pt x="79" y="5"/>
                    <a:pt x="89" y="14"/>
                  </a:cubicBezTo>
                  <a:cubicBezTo>
                    <a:pt x="105" y="30"/>
                    <a:pt x="103" y="50"/>
                    <a:pt x="103" y="71"/>
                  </a:cubicBezTo>
                  <a:cubicBezTo>
                    <a:pt x="103" y="92"/>
                    <a:pt x="105" y="113"/>
                    <a:pt x="89" y="129"/>
                  </a:cubicBezTo>
                  <a:close/>
                  <a:moveTo>
                    <a:pt x="69" y="34"/>
                  </a:moveTo>
                  <a:lnTo>
                    <a:pt x="69" y="34"/>
                  </a:lnTo>
                  <a:cubicBezTo>
                    <a:pt x="64" y="28"/>
                    <a:pt x="58" y="25"/>
                    <a:pt x="48" y="25"/>
                  </a:cubicBezTo>
                  <a:lnTo>
                    <a:pt x="27" y="25"/>
                  </a:lnTo>
                  <a:lnTo>
                    <a:pt x="27" y="118"/>
                  </a:lnTo>
                  <a:lnTo>
                    <a:pt x="48" y="118"/>
                  </a:lnTo>
                  <a:cubicBezTo>
                    <a:pt x="58" y="118"/>
                    <a:pt x="64" y="115"/>
                    <a:pt x="69" y="109"/>
                  </a:cubicBezTo>
                  <a:cubicBezTo>
                    <a:pt x="74" y="103"/>
                    <a:pt x="75" y="93"/>
                    <a:pt x="75" y="71"/>
                  </a:cubicBezTo>
                  <a:cubicBezTo>
                    <a:pt x="75" y="49"/>
                    <a:pt x="74" y="40"/>
                    <a:pt x="69" y="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Freeform 49"/>
            <p:cNvSpPr>
              <a:spLocks/>
            </p:cNvSpPr>
            <p:nvPr/>
          </p:nvSpPr>
          <p:spPr bwMode="auto">
            <a:xfrm>
              <a:off x="8545513" y="-495301"/>
              <a:ext cx="25400" cy="128588"/>
            </a:xfrm>
            <a:custGeom>
              <a:avLst/>
              <a:gdLst>
                <a:gd name="T0" fmla="*/ 0 w 27"/>
                <a:gd name="T1" fmla="*/ 0 h 143"/>
                <a:gd name="T2" fmla="*/ 0 w 27"/>
                <a:gd name="T3" fmla="*/ 0 h 143"/>
                <a:gd name="T4" fmla="*/ 27 w 27"/>
                <a:gd name="T5" fmla="*/ 0 h 143"/>
                <a:gd name="T6" fmla="*/ 27 w 27"/>
                <a:gd name="T7" fmla="*/ 143 h 143"/>
                <a:gd name="T8" fmla="*/ 0 w 27"/>
                <a:gd name="T9" fmla="*/ 143 h 143"/>
                <a:gd name="T10" fmla="*/ 0 w 27"/>
                <a:gd name="T1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3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Freeform 50"/>
            <p:cNvSpPr>
              <a:spLocks/>
            </p:cNvSpPr>
            <p:nvPr/>
          </p:nvSpPr>
          <p:spPr bwMode="auto">
            <a:xfrm>
              <a:off x="8589963" y="-496888"/>
              <a:ext cx="92075" cy="130175"/>
            </a:xfrm>
            <a:custGeom>
              <a:avLst/>
              <a:gdLst>
                <a:gd name="T0" fmla="*/ 52 w 104"/>
                <a:gd name="T1" fmla="*/ 145 h 145"/>
                <a:gd name="T2" fmla="*/ 52 w 104"/>
                <a:gd name="T3" fmla="*/ 145 h 145"/>
                <a:gd name="T4" fmla="*/ 0 w 104"/>
                <a:gd name="T5" fmla="*/ 126 h 145"/>
                <a:gd name="T6" fmla="*/ 18 w 104"/>
                <a:gd name="T7" fmla="*/ 108 h 145"/>
                <a:gd name="T8" fmla="*/ 52 w 104"/>
                <a:gd name="T9" fmla="*/ 120 h 145"/>
                <a:gd name="T10" fmla="*/ 77 w 104"/>
                <a:gd name="T11" fmla="*/ 102 h 145"/>
                <a:gd name="T12" fmla="*/ 73 w 104"/>
                <a:gd name="T13" fmla="*/ 90 h 145"/>
                <a:gd name="T14" fmla="*/ 60 w 104"/>
                <a:gd name="T15" fmla="*/ 85 h 145"/>
                <a:gd name="T16" fmla="*/ 43 w 104"/>
                <a:gd name="T17" fmla="*/ 83 h 145"/>
                <a:gd name="T18" fmla="*/ 15 w 104"/>
                <a:gd name="T19" fmla="*/ 71 h 145"/>
                <a:gd name="T20" fmla="*/ 5 w 104"/>
                <a:gd name="T21" fmla="*/ 43 h 145"/>
                <a:gd name="T22" fmla="*/ 55 w 104"/>
                <a:gd name="T23" fmla="*/ 0 h 145"/>
                <a:gd name="T24" fmla="*/ 101 w 104"/>
                <a:gd name="T25" fmla="*/ 17 h 145"/>
                <a:gd name="T26" fmla="*/ 83 w 104"/>
                <a:gd name="T27" fmla="*/ 34 h 145"/>
                <a:gd name="T28" fmla="*/ 54 w 104"/>
                <a:gd name="T29" fmla="*/ 24 h 145"/>
                <a:gd name="T30" fmla="*/ 32 w 104"/>
                <a:gd name="T31" fmla="*/ 42 h 145"/>
                <a:gd name="T32" fmla="*/ 36 w 104"/>
                <a:gd name="T33" fmla="*/ 52 h 145"/>
                <a:gd name="T34" fmla="*/ 49 w 104"/>
                <a:gd name="T35" fmla="*/ 58 h 145"/>
                <a:gd name="T36" fmla="*/ 66 w 104"/>
                <a:gd name="T37" fmla="*/ 60 h 145"/>
                <a:gd name="T38" fmla="*/ 93 w 104"/>
                <a:gd name="T39" fmla="*/ 71 h 145"/>
                <a:gd name="T40" fmla="*/ 104 w 104"/>
                <a:gd name="T41" fmla="*/ 102 h 145"/>
                <a:gd name="T42" fmla="*/ 52 w 104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45">
                  <a:moveTo>
                    <a:pt x="52" y="145"/>
                  </a:moveTo>
                  <a:lnTo>
                    <a:pt x="52" y="145"/>
                  </a:lnTo>
                  <a:cubicBezTo>
                    <a:pt x="30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39" y="120"/>
                    <a:pt x="52" y="120"/>
                  </a:cubicBezTo>
                  <a:cubicBezTo>
                    <a:pt x="68" y="120"/>
                    <a:pt x="77" y="114"/>
                    <a:pt x="77" y="102"/>
                  </a:cubicBezTo>
                  <a:cubicBezTo>
                    <a:pt x="77" y="97"/>
                    <a:pt x="76" y="93"/>
                    <a:pt x="73" y="90"/>
                  </a:cubicBezTo>
                  <a:cubicBezTo>
                    <a:pt x="70" y="88"/>
                    <a:pt x="67" y="86"/>
                    <a:pt x="60" y="85"/>
                  </a:cubicBezTo>
                  <a:lnTo>
                    <a:pt x="43" y="83"/>
                  </a:lnTo>
                  <a:cubicBezTo>
                    <a:pt x="31" y="81"/>
                    <a:pt x="22" y="77"/>
                    <a:pt x="15" y="71"/>
                  </a:cubicBezTo>
                  <a:cubicBezTo>
                    <a:pt x="9" y="65"/>
                    <a:pt x="5" y="55"/>
                    <a:pt x="5" y="43"/>
                  </a:cubicBezTo>
                  <a:cubicBezTo>
                    <a:pt x="5" y="18"/>
                    <a:pt x="24" y="0"/>
                    <a:pt x="55" y="0"/>
                  </a:cubicBezTo>
                  <a:cubicBezTo>
                    <a:pt x="74" y="0"/>
                    <a:pt x="89" y="5"/>
                    <a:pt x="101" y="17"/>
                  </a:cubicBezTo>
                  <a:lnTo>
                    <a:pt x="83" y="34"/>
                  </a:lnTo>
                  <a:cubicBezTo>
                    <a:pt x="74" y="26"/>
                    <a:pt x="63" y="24"/>
                    <a:pt x="54" y="24"/>
                  </a:cubicBezTo>
                  <a:cubicBezTo>
                    <a:pt x="39" y="24"/>
                    <a:pt x="32" y="32"/>
                    <a:pt x="32" y="42"/>
                  </a:cubicBezTo>
                  <a:cubicBezTo>
                    <a:pt x="32" y="46"/>
                    <a:pt x="33" y="50"/>
                    <a:pt x="36" y="52"/>
                  </a:cubicBezTo>
                  <a:cubicBezTo>
                    <a:pt x="39" y="55"/>
                    <a:pt x="44" y="57"/>
                    <a:pt x="49" y="58"/>
                  </a:cubicBezTo>
                  <a:lnTo>
                    <a:pt x="66" y="60"/>
                  </a:lnTo>
                  <a:cubicBezTo>
                    <a:pt x="79" y="62"/>
                    <a:pt x="87" y="66"/>
                    <a:pt x="93" y="71"/>
                  </a:cubicBezTo>
                  <a:cubicBezTo>
                    <a:pt x="101" y="79"/>
                    <a:pt x="104" y="89"/>
                    <a:pt x="104" y="102"/>
                  </a:cubicBezTo>
                  <a:cubicBezTo>
                    <a:pt x="104" y="129"/>
                    <a:pt x="81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Freeform 51"/>
            <p:cNvSpPr>
              <a:spLocks noEditPoints="1"/>
            </p:cNvSpPr>
            <p:nvPr/>
          </p:nvSpPr>
          <p:spPr bwMode="auto">
            <a:xfrm>
              <a:off x="8704263" y="-495301"/>
              <a:ext cx="92075" cy="128588"/>
            </a:xfrm>
            <a:custGeom>
              <a:avLst/>
              <a:gdLst>
                <a:gd name="T0" fmla="*/ 55 w 102"/>
                <a:gd name="T1" fmla="*/ 89 h 143"/>
                <a:gd name="T2" fmla="*/ 55 w 102"/>
                <a:gd name="T3" fmla="*/ 89 h 143"/>
                <a:gd name="T4" fmla="*/ 27 w 102"/>
                <a:gd name="T5" fmla="*/ 89 h 143"/>
                <a:gd name="T6" fmla="*/ 27 w 102"/>
                <a:gd name="T7" fmla="*/ 143 h 143"/>
                <a:gd name="T8" fmla="*/ 0 w 102"/>
                <a:gd name="T9" fmla="*/ 143 h 143"/>
                <a:gd name="T10" fmla="*/ 0 w 102"/>
                <a:gd name="T11" fmla="*/ 0 h 143"/>
                <a:gd name="T12" fmla="*/ 55 w 102"/>
                <a:gd name="T13" fmla="*/ 0 h 143"/>
                <a:gd name="T14" fmla="*/ 102 w 102"/>
                <a:gd name="T15" fmla="*/ 45 h 143"/>
                <a:gd name="T16" fmla="*/ 55 w 102"/>
                <a:gd name="T17" fmla="*/ 89 h 143"/>
                <a:gd name="T18" fmla="*/ 53 w 102"/>
                <a:gd name="T19" fmla="*/ 25 h 143"/>
                <a:gd name="T20" fmla="*/ 53 w 102"/>
                <a:gd name="T21" fmla="*/ 25 h 143"/>
                <a:gd name="T22" fmla="*/ 27 w 102"/>
                <a:gd name="T23" fmla="*/ 25 h 143"/>
                <a:gd name="T24" fmla="*/ 27 w 102"/>
                <a:gd name="T25" fmla="*/ 64 h 143"/>
                <a:gd name="T26" fmla="*/ 53 w 102"/>
                <a:gd name="T27" fmla="*/ 64 h 143"/>
                <a:gd name="T28" fmla="*/ 74 w 102"/>
                <a:gd name="T29" fmla="*/ 45 h 143"/>
                <a:gd name="T30" fmla="*/ 53 w 102"/>
                <a:gd name="T3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43">
                  <a:moveTo>
                    <a:pt x="55" y="89"/>
                  </a:moveTo>
                  <a:lnTo>
                    <a:pt x="55" y="89"/>
                  </a:lnTo>
                  <a:lnTo>
                    <a:pt x="27" y="89"/>
                  </a:lnTo>
                  <a:lnTo>
                    <a:pt x="27" y="143"/>
                  </a:lnTo>
                  <a:lnTo>
                    <a:pt x="0" y="143"/>
                  </a:lnTo>
                  <a:lnTo>
                    <a:pt x="0" y="0"/>
                  </a:lnTo>
                  <a:lnTo>
                    <a:pt x="55" y="0"/>
                  </a:lnTo>
                  <a:cubicBezTo>
                    <a:pt x="84" y="0"/>
                    <a:pt x="102" y="20"/>
                    <a:pt x="102" y="45"/>
                  </a:cubicBezTo>
                  <a:cubicBezTo>
                    <a:pt x="102" y="69"/>
                    <a:pt x="84" y="89"/>
                    <a:pt x="55" y="89"/>
                  </a:cubicBezTo>
                  <a:close/>
                  <a:moveTo>
                    <a:pt x="53" y="25"/>
                  </a:moveTo>
                  <a:lnTo>
                    <a:pt x="53" y="25"/>
                  </a:lnTo>
                  <a:lnTo>
                    <a:pt x="27" y="25"/>
                  </a:lnTo>
                  <a:lnTo>
                    <a:pt x="27" y="64"/>
                  </a:lnTo>
                  <a:lnTo>
                    <a:pt x="53" y="64"/>
                  </a:lnTo>
                  <a:cubicBezTo>
                    <a:pt x="66" y="64"/>
                    <a:pt x="74" y="56"/>
                    <a:pt x="74" y="45"/>
                  </a:cubicBezTo>
                  <a:cubicBezTo>
                    <a:pt x="74" y="33"/>
                    <a:pt x="66" y="25"/>
                    <a:pt x="53" y="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Freeform 52"/>
            <p:cNvSpPr>
              <a:spLocks noEditPoints="1"/>
            </p:cNvSpPr>
            <p:nvPr/>
          </p:nvSpPr>
          <p:spPr bwMode="auto">
            <a:xfrm>
              <a:off x="8813800" y="-496888"/>
              <a:ext cx="93663" cy="130175"/>
            </a:xfrm>
            <a:custGeom>
              <a:avLst/>
              <a:gdLst>
                <a:gd name="T0" fmla="*/ 91 w 106"/>
                <a:gd name="T1" fmla="*/ 129 h 145"/>
                <a:gd name="T2" fmla="*/ 91 w 106"/>
                <a:gd name="T3" fmla="*/ 129 h 145"/>
                <a:gd name="T4" fmla="*/ 53 w 106"/>
                <a:gd name="T5" fmla="*/ 145 h 145"/>
                <a:gd name="T6" fmla="*/ 14 w 106"/>
                <a:gd name="T7" fmla="*/ 129 h 145"/>
                <a:gd name="T8" fmla="*/ 0 w 106"/>
                <a:gd name="T9" fmla="*/ 72 h 145"/>
                <a:gd name="T10" fmla="*/ 14 w 106"/>
                <a:gd name="T11" fmla="*/ 16 h 145"/>
                <a:gd name="T12" fmla="*/ 53 w 106"/>
                <a:gd name="T13" fmla="*/ 0 h 145"/>
                <a:gd name="T14" fmla="*/ 91 w 106"/>
                <a:gd name="T15" fmla="*/ 16 h 145"/>
                <a:gd name="T16" fmla="*/ 105 w 106"/>
                <a:gd name="T17" fmla="*/ 72 h 145"/>
                <a:gd name="T18" fmla="*/ 91 w 106"/>
                <a:gd name="T19" fmla="*/ 129 h 145"/>
                <a:gd name="T20" fmla="*/ 71 w 106"/>
                <a:gd name="T21" fmla="*/ 32 h 145"/>
                <a:gd name="T22" fmla="*/ 71 w 106"/>
                <a:gd name="T23" fmla="*/ 32 h 145"/>
                <a:gd name="T24" fmla="*/ 53 w 106"/>
                <a:gd name="T25" fmla="*/ 25 h 145"/>
                <a:gd name="T26" fmla="*/ 35 w 106"/>
                <a:gd name="T27" fmla="*/ 32 h 145"/>
                <a:gd name="T28" fmla="*/ 28 w 106"/>
                <a:gd name="T29" fmla="*/ 72 h 145"/>
                <a:gd name="T30" fmla="*/ 35 w 106"/>
                <a:gd name="T31" fmla="*/ 112 h 145"/>
                <a:gd name="T32" fmla="*/ 53 w 106"/>
                <a:gd name="T33" fmla="*/ 120 h 145"/>
                <a:gd name="T34" fmla="*/ 71 w 106"/>
                <a:gd name="T35" fmla="*/ 112 h 145"/>
                <a:gd name="T36" fmla="*/ 78 w 106"/>
                <a:gd name="T37" fmla="*/ 72 h 145"/>
                <a:gd name="T38" fmla="*/ 71 w 106"/>
                <a:gd name="T39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145">
                  <a:moveTo>
                    <a:pt x="91" y="129"/>
                  </a:moveTo>
                  <a:lnTo>
                    <a:pt x="91" y="129"/>
                  </a:lnTo>
                  <a:cubicBezTo>
                    <a:pt x="81" y="139"/>
                    <a:pt x="69" y="145"/>
                    <a:pt x="53" y="145"/>
                  </a:cubicBezTo>
                  <a:cubicBezTo>
                    <a:pt x="37" y="145"/>
                    <a:pt x="24" y="139"/>
                    <a:pt x="14" y="129"/>
                  </a:cubicBezTo>
                  <a:cubicBezTo>
                    <a:pt x="0" y="115"/>
                    <a:pt x="0" y="97"/>
                    <a:pt x="0" y="72"/>
                  </a:cubicBezTo>
                  <a:cubicBezTo>
                    <a:pt x="0" y="48"/>
                    <a:pt x="0" y="30"/>
                    <a:pt x="14" y="16"/>
                  </a:cubicBezTo>
                  <a:cubicBezTo>
                    <a:pt x="24" y="6"/>
                    <a:pt x="37" y="0"/>
                    <a:pt x="53" y="0"/>
                  </a:cubicBezTo>
                  <a:cubicBezTo>
                    <a:pt x="69" y="0"/>
                    <a:pt x="81" y="6"/>
                    <a:pt x="91" y="16"/>
                  </a:cubicBezTo>
                  <a:cubicBezTo>
                    <a:pt x="106" y="30"/>
                    <a:pt x="105" y="48"/>
                    <a:pt x="105" y="72"/>
                  </a:cubicBezTo>
                  <a:cubicBezTo>
                    <a:pt x="105" y="97"/>
                    <a:pt x="106" y="115"/>
                    <a:pt x="91" y="129"/>
                  </a:cubicBezTo>
                  <a:close/>
                  <a:moveTo>
                    <a:pt x="71" y="32"/>
                  </a:moveTo>
                  <a:lnTo>
                    <a:pt x="71" y="32"/>
                  </a:lnTo>
                  <a:cubicBezTo>
                    <a:pt x="67" y="28"/>
                    <a:pt x="60" y="25"/>
                    <a:pt x="53" y="25"/>
                  </a:cubicBezTo>
                  <a:cubicBezTo>
                    <a:pt x="45" y="25"/>
                    <a:pt x="39" y="28"/>
                    <a:pt x="35" y="32"/>
                  </a:cubicBezTo>
                  <a:cubicBezTo>
                    <a:pt x="29" y="38"/>
                    <a:pt x="28" y="45"/>
                    <a:pt x="28" y="72"/>
                  </a:cubicBezTo>
                  <a:cubicBezTo>
                    <a:pt x="28" y="100"/>
                    <a:pt x="29" y="106"/>
                    <a:pt x="35" y="112"/>
                  </a:cubicBezTo>
                  <a:cubicBezTo>
                    <a:pt x="39" y="117"/>
                    <a:pt x="45" y="120"/>
                    <a:pt x="53" y="120"/>
                  </a:cubicBezTo>
                  <a:cubicBezTo>
                    <a:pt x="60" y="120"/>
                    <a:pt x="67" y="117"/>
                    <a:pt x="71" y="112"/>
                  </a:cubicBezTo>
                  <a:cubicBezTo>
                    <a:pt x="76" y="106"/>
                    <a:pt x="78" y="100"/>
                    <a:pt x="78" y="72"/>
                  </a:cubicBezTo>
                  <a:cubicBezTo>
                    <a:pt x="78" y="45"/>
                    <a:pt x="76" y="38"/>
                    <a:pt x="71" y="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Freeform 53"/>
            <p:cNvSpPr>
              <a:spLocks/>
            </p:cNvSpPr>
            <p:nvPr/>
          </p:nvSpPr>
          <p:spPr bwMode="auto">
            <a:xfrm>
              <a:off x="8921750" y="-496888"/>
              <a:ext cx="93663" cy="130175"/>
            </a:xfrm>
            <a:custGeom>
              <a:avLst/>
              <a:gdLst>
                <a:gd name="T0" fmla="*/ 52 w 105"/>
                <a:gd name="T1" fmla="*/ 145 h 145"/>
                <a:gd name="T2" fmla="*/ 52 w 105"/>
                <a:gd name="T3" fmla="*/ 145 h 145"/>
                <a:gd name="T4" fmla="*/ 0 w 105"/>
                <a:gd name="T5" fmla="*/ 126 h 145"/>
                <a:gd name="T6" fmla="*/ 18 w 105"/>
                <a:gd name="T7" fmla="*/ 108 h 145"/>
                <a:gd name="T8" fmla="*/ 53 w 105"/>
                <a:gd name="T9" fmla="*/ 120 h 145"/>
                <a:gd name="T10" fmla="*/ 78 w 105"/>
                <a:gd name="T11" fmla="*/ 102 h 145"/>
                <a:gd name="T12" fmla="*/ 74 w 105"/>
                <a:gd name="T13" fmla="*/ 90 h 145"/>
                <a:gd name="T14" fmla="*/ 61 w 105"/>
                <a:gd name="T15" fmla="*/ 85 h 145"/>
                <a:gd name="T16" fmla="*/ 44 w 105"/>
                <a:gd name="T17" fmla="*/ 83 h 145"/>
                <a:gd name="T18" fmla="*/ 16 w 105"/>
                <a:gd name="T19" fmla="*/ 71 h 145"/>
                <a:gd name="T20" fmla="*/ 6 w 105"/>
                <a:gd name="T21" fmla="*/ 43 h 145"/>
                <a:gd name="T22" fmla="*/ 56 w 105"/>
                <a:gd name="T23" fmla="*/ 0 h 145"/>
                <a:gd name="T24" fmla="*/ 102 w 105"/>
                <a:gd name="T25" fmla="*/ 17 h 145"/>
                <a:gd name="T26" fmla="*/ 84 w 105"/>
                <a:gd name="T27" fmla="*/ 34 h 145"/>
                <a:gd name="T28" fmla="*/ 55 w 105"/>
                <a:gd name="T29" fmla="*/ 24 h 145"/>
                <a:gd name="T30" fmla="*/ 33 w 105"/>
                <a:gd name="T31" fmla="*/ 42 h 145"/>
                <a:gd name="T32" fmla="*/ 37 w 105"/>
                <a:gd name="T33" fmla="*/ 52 h 145"/>
                <a:gd name="T34" fmla="*/ 50 w 105"/>
                <a:gd name="T35" fmla="*/ 58 h 145"/>
                <a:gd name="T36" fmla="*/ 67 w 105"/>
                <a:gd name="T37" fmla="*/ 60 h 145"/>
                <a:gd name="T38" fmla="*/ 94 w 105"/>
                <a:gd name="T39" fmla="*/ 71 h 145"/>
                <a:gd name="T40" fmla="*/ 105 w 105"/>
                <a:gd name="T41" fmla="*/ 102 h 145"/>
                <a:gd name="T42" fmla="*/ 52 w 105"/>
                <a:gd name="T4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5">
                  <a:moveTo>
                    <a:pt x="52" y="145"/>
                  </a:moveTo>
                  <a:lnTo>
                    <a:pt x="52" y="145"/>
                  </a:lnTo>
                  <a:cubicBezTo>
                    <a:pt x="31" y="145"/>
                    <a:pt x="14" y="140"/>
                    <a:pt x="0" y="126"/>
                  </a:cubicBezTo>
                  <a:lnTo>
                    <a:pt x="18" y="108"/>
                  </a:lnTo>
                  <a:cubicBezTo>
                    <a:pt x="27" y="117"/>
                    <a:pt x="40" y="120"/>
                    <a:pt x="53" y="120"/>
                  </a:cubicBezTo>
                  <a:cubicBezTo>
                    <a:pt x="69" y="120"/>
                    <a:pt x="78" y="114"/>
                    <a:pt x="78" y="102"/>
                  </a:cubicBezTo>
                  <a:cubicBezTo>
                    <a:pt x="78" y="97"/>
                    <a:pt x="77" y="93"/>
                    <a:pt x="74" y="90"/>
                  </a:cubicBezTo>
                  <a:cubicBezTo>
                    <a:pt x="71" y="88"/>
                    <a:pt x="68" y="86"/>
                    <a:pt x="61" y="85"/>
                  </a:cubicBezTo>
                  <a:lnTo>
                    <a:pt x="44" y="83"/>
                  </a:lnTo>
                  <a:cubicBezTo>
                    <a:pt x="32" y="81"/>
                    <a:pt x="23" y="77"/>
                    <a:pt x="16" y="71"/>
                  </a:cubicBezTo>
                  <a:cubicBezTo>
                    <a:pt x="9" y="65"/>
                    <a:pt x="6" y="55"/>
                    <a:pt x="6" y="43"/>
                  </a:cubicBezTo>
                  <a:cubicBezTo>
                    <a:pt x="6" y="18"/>
                    <a:pt x="25" y="0"/>
                    <a:pt x="56" y="0"/>
                  </a:cubicBezTo>
                  <a:cubicBezTo>
                    <a:pt x="75" y="0"/>
                    <a:pt x="89" y="5"/>
                    <a:pt x="102" y="17"/>
                  </a:cubicBezTo>
                  <a:lnTo>
                    <a:pt x="84" y="34"/>
                  </a:lnTo>
                  <a:cubicBezTo>
                    <a:pt x="75" y="26"/>
                    <a:pt x="64" y="24"/>
                    <a:pt x="55" y="24"/>
                  </a:cubicBezTo>
                  <a:cubicBezTo>
                    <a:pt x="40" y="24"/>
                    <a:pt x="33" y="32"/>
                    <a:pt x="33" y="42"/>
                  </a:cubicBezTo>
                  <a:cubicBezTo>
                    <a:pt x="33" y="46"/>
                    <a:pt x="34" y="50"/>
                    <a:pt x="37" y="52"/>
                  </a:cubicBezTo>
                  <a:cubicBezTo>
                    <a:pt x="40" y="55"/>
                    <a:pt x="44" y="57"/>
                    <a:pt x="50" y="58"/>
                  </a:cubicBezTo>
                  <a:lnTo>
                    <a:pt x="67" y="60"/>
                  </a:lnTo>
                  <a:cubicBezTo>
                    <a:pt x="80" y="62"/>
                    <a:pt x="88" y="66"/>
                    <a:pt x="94" y="71"/>
                  </a:cubicBezTo>
                  <a:cubicBezTo>
                    <a:pt x="102" y="79"/>
                    <a:pt x="105" y="89"/>
                    <a:pt x="105" y="102"/>
                  </a:cubicBezTo>
                  <a:cubicBezTo>
                    <a:pt x="105" y="129"/>
                    <a:pt x="82" y="145"/>
                    <a:pt x="52" y="1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Freeform 54"/>
            <p:cNvSpPr>
              <a:spLocks noEditPoints="1"/>
            </p:cNvSpPr>
            <p:nvPr/>
          </p:nvSpPr>
          <p:spPr bwMode="auto">
            <a:xfrm>
              <a:off x="9024938" y="-495301"/>
              <a:ext cx="112713" cy="128588"/>
            </a:xfrm>
            <a:custGeom>
              <a:avLst/>
              <a:gdLst>
                <a:gd name="T0" fmla="*/ 97 w 126"/>
                <a:gd name="T1" fmla="*/ 143 h 143"/>
                <a:gd name="T2" fmla="*/ 97 w 126"/>
                <a:gd name="T3" fmla="*/ 143 h 143"/>
                <a:gd name="T4" fmla="*/ 89 w 126"/>
                <a:gd name="T5" fmla="*/ 117 h 143"/>
                <a:gd name="T6" fmla="*/ 38 w 126"/>
                <a:gd name="T7" fmla="*/ 117 h 143"/>
                <a:gd name="T8" fmla="*/ 29 w 126"/>
                <a:gd name="T9" fmla="*/ 143 h 143"/>
                <a:gd name="T10" fmla="*/ 0 w 126"/>
                <a:gd name="T11" fmla="*/ 143 h 143"/>
                <a:gd name="T12" fmla="*/ 52 w 126"/>
                <a:gd name="T13" fmla="*/ 0 h 143"/>
                <a:gd name="T14" fmla="*/ 74 w 126"/>
                <a:gd name="T15" fmla="*/ 0 h 143"/>
                <a:gd name="T16" fmla="*/ 126 w 126"/>
                <a:gd name="T17" fmla="*/ 143 h 143"/>
                <a:gd name="T18" fmla="*/ 97 w 126"/>
                <a:gd name="T19" fmla="*/ 143 h 143"/>
                <a:gd name="T20" fmla="*/ 64 w 126"/>
                <a:gd name="T21" fmla="*/ 42 h 143"/>
                <a:gd name="T22" fmla="*/ 64 w 126"/>
                <a:gd name="T23" fmla="*/ 42 h 143"/>
                <a:gd name="T24" fmla="*/ 46 w 126"/>
                <a:gd name="T25" fmla="*/ 94 h 143"/>
                <a:gd name="T26" fmla="*/ 81 w 126"/>
                <a:gd name="T27" fmla="*/ 94 h 143"/>
                <a:gd name="T28" fmla="*/ 64 w 126"/>
                <a:gd name="T29" fmla="*/ 4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43">
                  <a:moveTo>
                    <a:pt x="97" y="143"/>
                  </a:moveTo>
                  <a:lnTo>
                    <a:pt x="97" y="143"/>
                  </a:lnTo>
                  <a:lnTo>
                    <a:pt x="89" y="117"/>
                  </a:lnTo>
                  <a:lnTo>
                    <a:pt x="38" y="117"/>
                  </a:lnTo>
                  <a:lnTo>
                    <a:pt x="29" y="143"/>
                  </a:lnTo>
                  <a:lnTo>
                    <a:pt x="0" y="143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126" y="143"/>
                  </a:lnTo>
                  <a:lnTo>
                    <a:pt x="97" y="143"/>
                  </a:lnTo>
                  <a:close/>
                  <a:moveTo>
                    <a:pt x="64" y="42"/>
                  </a:moveTo>
                  <a:lnTo>
                    <a:pt x="64" y="42"/>
                  </a:lnTo>
                  <a:lnTo>
                    <a:pt x="46" y="94"/>
                  </a:lnTo>
                  <a:lnTo>
                    <a:pt x="81" y="94"/>
                  </a:lnTo>
                  <a:lnTo>
                    <a:pt x="64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Freeform 55"/>
            <p:cNvSpPr>
              <a:spLocks/>
            </p:cNvSpPr>
            <p:nvPr/>
          </p:nvSpPr>
          <p:spPr bwMode="auto">
            <a:xfrm>
              <a:off x="9155113" y="-495301"/>
              <a:ext cx="82550" cy="128588"/>
            </a:xfrm>
            <a:custGeom>
              <a:avLst/>
              <a:gdLst>
                <a:gd name="T0" fmla="*/ 0 w 92"/>
                <a:gd name="T1" fmla="*/ 0 h 143"/>
                <a:gd name="T2" fmla="*/ 0 w 92"/>
                <a:gd name="T3" fmla="*/ 0 h 143"/>
                <a:gd name="T4" fmla="*/ 0 w 92"/>
                <a:gd name="T5" fmla="*/ 143 h 143"/>
                <a:gd name="T6" fmla="*/ 92 w 92"/>
                <a:gd name="T7" fmla="*/ 143 h 143"/>
                <a:gd name="T8" fmla="*/ 92 w 92"/>
                <a:gd name="T9" fmla="*/ 118 h 143"/>
                <a:gd name="T10" fmla="*/ 28 w 92"/>
                <a:gd name="T11" fmla="*/ 118 h 143"/>
                <a:gd name="T12" fmla="*/ 28 w 92"/>
                <a:gd name="T13" fmla="*/ 0 h 143"/>
                <a:gd name="T14" fmla="*/ 0 w 9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43">
                  <a:moveTo>
                    <a:pt x="0" y="0"/>
                  </a:moveTo>
                  <a:lnTo>
                    <a:pt x="0" y="0"/>
                  </a:lnTo>
                  <a:lnTo>
                    <a:pt x="0" y="143"/>
                  </a:lnTo>
                  <a:lnTo>
                    <a:pt x="92" y="143"/>
                  </a:lnTo>
                  <a:lnTo>
                    <a:pt x="92" y="118"/>
                  </a:lnTo>
                  <a:lnTo>
                    <a:pt x="28" y="118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45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2" name="Chevrons"/>
          <p:cNvGrpSpPr/>
          <p:nvPr/>
        </p:nvGrpSpPr>
        <p:grpSpPr>
          <a:xfrm>
            <a:off x="5581747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27" name="Chevron 326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Chevron 327"/>
            <p:cNvSpPr/>
            <p:nvPr/>
          </p:nvSpPr>
          <p:spPr>
            <a:xfrm>
              <a:off x="2263733" y="401620"/>
              <a:ext cx="91439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Chevron 328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Transport Tan"/>
          <p:cNvGrpSpPr/>
          <p:nvPr/>
        </p:nvGrpSpPr>
        <p:grpSpPr>
          <a:xfrm>
            <a:off x="4266463" y="1464751"/>
            <a:ext cx="1280160" cy="2926080"/>
            <a:chOff x="4266463" y="1464751"/>
            <a:chExt cx="1280160" cy="2926080"/>
          </a:xfrm>
        </p:grpSpPr>
        <p:sp>
          <p:nvSpPr>
            <p:cNvPr id="145" name="Transport Tan"/>
            <p:cNvSpPr/>
            <p:nvPr/>
          </p:nvSpPr>
          <p:spPr>
            <a:xfrm>
              <a:off x="4266463" y="1464751"/>
              <a:ext cx="1280160" cy="2926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4" name="Transport"/>
            <p:cNvGrpSpPr/>
            <p:nvPr/>
          </p:nvGrpSpPr>
          <p:grpSpPr>
            <a:xfrm>
              <a:off x="4495315" y="1637712"/>
              <a:ext cx="822456" cy="106039"/>
              <a:chOff x="3205163" y="-1457326"/>
              <a:chExt cx="1009650" cy="1301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18" name="Freeform 24"/>
              <p:cNvSpPr>
                <a:spLocks/>
              </p:cNvSpPr>
              <p:nvPr/>
            </p:nvSpPr>
            <p:spPr bwMode="auto">
              <a:xfrm>
                <a:off x="3205163" y="-1457326"/>
                <a:ext cx="92075" cy="128588"/>
              </a:xfrm>
              <a:custGeom>
                <a:avLst/>
                <a:gdLst>
                  <a:gd name="T0" fmla="*/ 0 w 103"/>
                  <a:gd name="T1" fmla="*/ 0 h 142"/>
                  <a:gd name="T2" fmla="*/ 0 w 103"/>
                  <a:gd name="T3" fmla="*/ 0 h 142"/>
                  <a:gd name="T4" fmla="*/ 0 w 103"/>
                  <a:gd name="T5" fmla="*/ 24 h 142"/>
                  <a:gd name="T6" fmla="*/ 38 w 103"/>
                  <a:gd name="T7" fmla="*/ 24 h 142"/>
                  <a:gd name="T8" fmla="*/ 38 w 103"/>
                  <a:gd name="T9" fmla="*/ 142 h 142"/>
                  <a:gd name="T10" fmla="*/ 65 w 103"/>
                  <a:gd name="T11" fmla="*/ 142 h 142"/>
                  <a:gd name="T12" fmla="*/ 65 w 103"/>
                  <a:gd name="T13" fmla="*/ 24 h 142"/>
                  <a:gd name="T14" fmla="*/ 103 w 103"/>
                  <a:gd name="T15" fmla="*/ 24 h 142"/>
                  <a:gd name="T16" fmla="*/ 103 w 103"/>
                  <a:gd name="T17" fmla="*/ 0 h 142"/>
                  <a:gd name="T18" fmla="*/ 0 w 103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38" y="24"/>
                    </a:lnTo>
                    <a:lnTo>
                      <a:pt x="38" y="142"/>
                    </a:lnTo>
                    <a:lnTo>
                      <a:pt x="65" y="142"/>
                    </a:lnTo>
                    <a:lnTo>
                      <a:pt x="65" y="24"/>
                    </a:lnTo>
                    <a:lnTo>
                      <a:pt x="103" y="24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Freeform 25"/>
              <p:cNvSpPr>
                <a:spLocks noEditPoints="1"/>
              </p:cNvSpPr>
              <p:nvPr/>
            </p:nvSpPr>
            <p:spPr bwMode="auto">
              <a:xfrm>
                <a:off x="3316288" y="-1457326"/>
                <a:ext cx="96838" cy="128588"/>
              </a:xfrm>
              <a:custGeom>
                <a:avLst/>
                <a:gdLst>
                  <a:gd name="T0" fmla="*/ 76 w 108"/>
                  <a:gd name="T1" fmla="*/ 142 h 142"/>
                  <a:gd name="T2" fmla="*/ 76 w 108"/>
                  <a:gd name="T3" fmla="*/ 142 h 142"/>
                  <a:gd name="T4" fmla="*/ 48 w 108"/>
                  <a:gd name="T5" fmla="*/ 85 h 142"/>
                  <a:gd name="T6" fmla="*/ 28 w 108"/>
                  <a:gd name="T7" fmla="*/ 85 h 142"/>
                  <a:gd name="T8" fmla="*/ 28 w 108"/>
                  <a:gd name="T9" fmla="*/ 142 h 142"/>
                  <a:gd name="T10" fmla="*/ 0 w 108"/>
                  <a:gd name="T11" fmla="*/ 142 h 142"/>
                  <a:gd name="T12" fmla="*/ 0 w 108"/>
                  <a:gd name="T13" fmla="*/ 0 h 142"/>
                  <a:gd name="T14" fmla="*/ 56 w 108"/>
                  <a:gd name="T15" fmla="*/ 0 h 142"/>
                  <a:gd name="T16" fmla="*/ 102 w 108"/>
                  <a:gd name="T17" fmla="*/ 43 h 142"/>
                  <a:gd name="T18" fmla="*/ 76 w 108"/>
                  <a:gd name="T19" fmla="*/ 80 h 142"/>
                  <a:gd name="T20" fmla="*/ 108 w 108"/>
                  <a:gd name="T21" fmla="*/ 142 h 142"/>
                  <a:gd name="T22" fmla="*/ 76 w 108"/>
                  <a:gd name="T23" fmla="*/ 142 h 142"/>
                  <a:gd name="T24" fmla="*/ 54 w 108"/>
                  <a:gd name="T25" fmla="*/ 24 h 142"/>
                  <a:gd name="T26" fmla="*/ 54 w 108"/>
                  <a:gd name="T27" fmla="*/ 24 h 142"/>
                  <a:gd name="T28" fmla="*/ 28 w 108"/>
                  <a:gd name="T29" fmla="*/ 24 h 142"/>
                  <a:gd name="T30" fmla="*/ 28 w 108"/>
                  <a:gd name="T31" fmla="*/ 62 h 142"/>
                  <a:gd name="T32" fmla="*/ 54 w 108"/>
                  <a:gd name="T33" fmla="*/ 62 h 142"/>
                  <a:gd name="T34" fmla="*/ 74 w 108"/>
                  <a:gd name="T35" fmla="*/ 43 h 142"/>
                  <a:gd name="T36" fmla="*/ 54 w 108"/>
                  <a:gd name="T37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142">
                    <a:moveTo>
                      <a:pt x="76" y="142"/>
                    </a:moveTo>
                    <a:lnTo>
                      <a:pt x="76" y="142"/>
                    </a:lnTo>
                    <a:lnTo>
                      <a:pt x="48" y="85"/>
                    </a:lnTo>
                    <a:lnTo>
                      <a:pt x="28" y="8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5" y="0"/>
                      <a:pt x="102" y="19"/>
                      <a:pt x="102" y="43"/>
                    </a:cubicBezTo>
                    <a:cubicBezTo>
                      <a:pt x="102" y="63"/>
                      <a:pt x="90" y="75"/>
                      <a:pt x="76" y="80"/>
                    </a:cubicBezTo>
                    <a:lnTo>
                      <a:pt x="108" y="142"/>
                    </a:lnTo>
                    <a:lnTo>
                      <a:pt x="76" y="142"/>
                    </a:lnTo>
                    <a:close/>
                    <a:moveTo>
                      <a:pt x="54" y="24"/>
                    </a:moveTo>
                    <a:lnTo>
                      <a:pt x="54" y="24"/>
                    </a:lnTo>
                    <a:lnTo>
                      <a:pt x="28" y="24"/>
                    </a:lnTo>
                    <a:lnTo>
                      <a:pt x="28" y="62"/>
                    </a:lnTo>
                    <a:lnTo>
                      <a:pt x="54" y="62"/>
                    </a:lnTo>
                    <a:cubicBezTo>
                      <a:pt x="66" y="62"/>
                      <a:pt x="74" y="54"/>
                      <a:pt x="74" y="43"/>
                    </a:cubicBezTo>
                    <a:cubicBezTo>
                      <a:pt x="74" y="32"/>
                      <a:pt x="66" y="24"/>
                      <a:pt x="54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Freeform 26"/>
              <p:cNvSpPr>
                <a:spLocks noEditPoints="1"/>
              </p:cNvSpPr>
              <p:nvPr/>
            </p:nvSpPr>
            <p:spPr bwMode="auto">
              <a:xfrm>
                <a:off x="3427413" y="-1457326"/>
                <a:ext cx="111125" cy="128588"/>
              </a:xfrm>
              <a:custGeom>
                <a:avLst/>
                <a:gdLst>
                  <a:gd name="T0" fmla="*/ 52 w 126"/>
                  <a:gd name="T1" fmla="*/ 0 h 142"/>
                  <a:gd name="T2" fmla="*/ 52 w 126"/>
                  <a:gd name="T3" fmla="*/ 0 h 142"/>
                  <a:gd name="T4" fmla="*/ 0 w 126"/>
                  <a:gd name="T5" fmla="*/ 142 h 142"/>
                  <a:gd name="T6" fmla="*/ 29 w 126"/>
                  <a:gd name="T7" fmla="*/ 142 h 142"/>
                  <a:gd name="T8" fmla="*/ 38 w 126"/>
                  <a:gd name="T9" fmla="*/ 116 h 142"/>
                  <a:gd name="T10" fmla="*/ 88 w 126"/>
                  <a:gd name="T11" fmla="*/ 116 h 142"/>
                  <a:gd name="T12" fmla="*/ 97 w 126"/>
                  <a:gd name="T13" fmla="*/ 142 h 142"/>
                  <a:gd name="T14" fmla="*/ 126 w 126"/>
                  <a:gd name="T15" fmla="*/ 142 h 142"/>
                  <a:gd name="T16" fmla="*/ 74 w 126"/>
                  <a:gd name="T17" fmla="*/ 0 h 142"/>
                  <a:gd name="T18" fmla="*/ 52 w 126"/>
                  <a:gd name="T19" fmla="*/ 0 h 142"/>
                  <a:gd name="T20" fmla="*/ 63 w 126"/>
                  <a:gd name="T21" fmla="*/ 41 h 142"/>
                  <a:gd name="T22" fmla="*/ 63 w 126"/>
                  <a:gd name="T23" fmla="*/ 41 h 142"/>
                  <a:gd name="T24" fmla="*/ 81 w 126"/>
                  <a:gd name="T25" fmla="*/ 93 h 142"/>
                  <a:gd name="T26" fmla="*/ 45 w 126"/>
                  <a:gd name="T27" fmla="*/ 93 h 142"/>
                  <a:gd name="T28" fmla="*/ 63 w 126"/>
                  <a:gd name="T29" fmla="*/ 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42">
                    <a:moveTo>
                      <a:pt x="52" y="0"/>
                    </a:moveTo>
                    <a:lnTo>
                      <a:pt x="52" y="0"/>
                    </a:lnTo>
                    <a:lnTo>
                      <a:pt x="0" y="142"/>
                    </a:lnTo>
                    <a:lnTo>
                      <a:pt x="29" y="142"/>
                    </a:lnTo>
                    <a:lnTo>
                      <a:pt x="38" y="116"/>
                    </a:lnTo>
                    <a:lnTo>
                      <a:pt x="88" y="116"/>
                    </a:lnTo>
                    <a:lnTo>
                      <a:pt x="97" y="142"/>
                    </a:lnTo>
                    <a:lnTo>
                      <a:pt x="126" y="142"/>
                    </a:lnTo>
                    <a:lnTo>
                      <a:pt x="74" y="0"/>
                    </a:lnTo>
                    <a:lnTo>
                      <a:pt x="52" y="0"/>
                    </a:lnTo>
                    <a:close/>
                    <a:moveTo>
                      <a:pt x="63" y="41"/>
                    </a:moveTo>
                    <a:lnTo>
                      <a:pt x="63" y="41"/>
                    </a:lnTo>
                    <a:lnTo>
                      <a:pt x="81" y="93"/>
                    </a:lnTo>
                    <a:lnTo>
                      <a:pt x="45" y="93"/>
                    </a:lnTo>
                    <a:lnTo>
                      <a:pt x="63" y="4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1" name="Freeform 27"/>
              <p:cNvSpPr>
                <a:spLocks/>
              </p:cNvSpPr>
              <p:nvPr/>
            </p:nvSpPr>
            <p:spPr bwMode="auto">
              <a:xfrm>
                <a:off x="3556000" y="-1457326"/>
                <a:ext cx="98425" cy="128588"/>
              </a:xfrm>
              <a:custGeom>
                <a:avLst/>
                <a:gdLst>
                  <a:gd name="T0" fmla="*/ 81 w 109"/>
                  <a:gd name="T1" fmla="*/ 0 h 142"/>
                  <a:gd name="T2" fmla="*/ 81 w 109"/>
                  <a:gd name="T3" fmla="*/ 0 h 142"/>
                  <a:gd name="T4" fmla="*/ 81 w 109"/>
                  <a:gd name="T5" fmla="*/ 86 h 142"/>
                  <a:gd name="T6" fmla="*/ 24 w 109"/>
                  <a:gd name="T7" fmla="*/ 0 h 142"/>
                  <a:gd name="T8" fmla="*/ 0 w 109"/>
                  <a:gd name="T9" fmla="*/ 0 h 142"/>
                  <a:gd name="T10" fmla="*/ 0 w 109"/>
                  <a:gd name="T11" fmla="*/ 142 h 142"/>
                  <a:gd name="T12" fmla="*/ 27 w 109"/>
                  <a:gd name="T13" fmla="*/ 142 h 142"/>
                  <a:gd name="T14" fmla="*/ 27 w 109"/>
                  <a:gd name="T15" fmla="*/ 54 h 142"/>
                  <a:gd name="T16" fmla="*/ 84 w 109"/>
                  <a:gd name="T17" fmla="*/ 142 h 142"/>
                  <a:gd name="T18" fmla="*/ 109 w 109"/>
                  <a:gd name="T19" fmla="*/ 142 h 142"/>
                  <a:gd name="T20" fmla="*/ 109 w 109"/>
                  <a:gd name="T21" fmla="*/ 0 h 142"/>
                  <a:gd name="T22" fmla="*/ 81 w 109"/>
                  <a:gd name="T2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8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7" y="142"/>
                    </a:lnTo>
                    <a:lnTo>
                      <a:pt x="27" y="54"/>
                    </a:lnTo>
                    <a:lnTo>
                      <a:pt x="84" y="142"/>
                    </a:lnTo>
                    <a:lnTo>
                      <a:pt x="109" y="142"/>
                    </a:lnTo>
                    <a:lnTo>
                      <a:pt x="109" y="0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Freeform 28"/>
              <p:cNvSpPr>
                <a:spLocks/>
              </p:cNvSpPr>
              <p:nvPr/>
            </p:nvSpPr>
            <p:spPr bwMode="auto">
              <a:xfrm>
                <a:off x="3671888" y="-1457326"/>
                <a:ext cx="93663" cy="130175"/>
              </a:xfrm>
              <a:custGeom>
                <a:avLst/>
                <a:gdLst>
                  <a:gd name="T0" fmla="*/ 52 w 105"/>
                  <a:gd name="T1" fmla="*/ 144 h 144"/>
                  <a:gd name="T2" fmla="*/ 52 w 105"/>
                  <a:gd name="T3" fmla="*/ 144 h 144"/>
                  <a:gd name="T4" fmla="*/ 0 w 105"/>
                  <a:gd name="T5" fmla="*/ 125 h 144"/>
                  <a:gd name="T6" fmla="*/ 18 w 105"/>
                  <a:gd name="T7" fmla="*/ 107 h 144"/>
                  <a:gd name="T8" fmla="*/ 53 w 105"/>
                  <a:gd name="T9" fmla="*/ 119 h 144"/>
                  <a:gd name="T10" fmla="*/ 78 w 105"/>
                  <a:gd name="T11" fmla="*/ 101 h 144"/>
                  <a:gd name="T12" fmla="*/ 73 w 105"/>
                  <a:gd name="T13" fmla="*/ 89 h 144"/>
                  <a:gd name="T14" fmla="*/ 61 w 105"/>
                  <a:gd name="T15" fmla="*/ 84 h 144"/>
                  <a:gd name="T16" fmla="*/ 44 w 105"/>
                  <a:gd name="T17" fmla="*/ 82 h 144"/>
                  <a:gd name="T18" fmla="*/ 16 w 105"/>
                  <a:gd name="T19" fmla="*/ 70 h 144"/>
                  <a:gd name="T20" fmla="*/ 6 w 105"/>
                  <a:gd name="T21" fmla="*/ 42 h 144"/>
                  <a:gd name="T22" fmla="*/ 55 w 105"/>
                  <a:gd name="T23" fmla="*/ 0 h 144"/>
                  <a:gd name="T24" fmla="*/ 101 w 105"/>
                  <a:gd name="T25" fmla="*/ 16 h 144"/>
                  <a:gd name="T26" fmla="*/ 84 w 105"/>
                  <a:gd name="T27" fmla="*/ 33 h 144"/>
                  <a:gd name="T28" fmla="*/ 55 w 105"/>
                  <a:gd name="T29" fmla="*/ 23 h 144"/>
                  <a:gd name="T30" fmla="*/ 33 w 105"/>
                  <a:gd name="T31" fmla="*/ 41 h 144"/>
                  <a:gd name="T32" fmla="*/ 37 w 105"/>
                  <a:gd name="T33" fmla="*/ 51 h 144"/>
                  <a:gd name="T34" fmla="*/ 50 w 105"/>
                  <a:gd name="T35" fmla="*/ 57 h 144"/>
                  <a:gd name="T36" fmla="*/ 67 w 105"/>
                  <a:gd name="T37" fmla="*/ 59 h 144"/>
                  <a:gd name="T38" fmla="*/ 94 w 105"/>
                  <a:gd name="T39" fmla="*/ 70 h 144"/>
                  <a:gd name="T40" fmla="*/ 105 w 105"/>
                  <a:gd name="T41" fmla="*/ 101 h 144"/>
                  <a:gd name="T42" fmla="*/ 52 w 105"/>
                  <a:gd name="T4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44">
                    <a:moveTo>
                      <a:pt x="52" y="144"/>
                    </a:moveTo>
                    <a:lnTo>
                      <a:pt x="52" y="144"/>
                    </a:lnTo>
                    <a:cubicBezTo>
                      <a:pt x="31" y="144"/>
                      <a:pt x="14" y="139"/>
                      <a:pt x="0" y="125"/>
                    </a:cubicBezTo>
                    <a:lnTo>
                      <a:pt x="18" y="107"/>
                    </a:lnTo>
                    <a:cubicBezTo>
                      <a:pt x="27" y="116"/>
                      <a:pt x="39" y="119"/>
                      <a:pt x="53" y="119"/>
                    </a:cubicBezTo>
                    <a:cubicBezTo>
                      <a:pt x="69" y="119"/>
                      <a:pt x="78" y="113"/>
                      <a:pt x="78" y="101"/>
                    </a:cubicBezTo>
                    <a:cubicBezTo>
                      <a:pt x="78" y="96"/>
                      <a:pt x="76" y="92"/>
                      <a:pt x="73" y="89"/>
                    </a:cubicBezTo>
                    <a:cubicBezTo>
                      <a:pt x="71" y="87"/>
                      <a:pt x="67" y="85"/>
                      <a:pt x="61" y="84"/>
                    </a:cubicBezTo>
                    <a:lnTo>
                      <a:pt x="44" y="82"/>
                    </a:lnTo>
                    <a:cubicBezTo>
                      <a:pt x="31" y="80"/>
                      <a:pt x="22" y="76"/>
                      <a:pt x="16" y="70"/>
                    </a:cubicBezTo>
                    <a:cubicBezTo>
                      <a:pt x="9" y="63"/>
                      <a:pt x="6" y="54"/>
                      <a:pt x="6" y="42"/>
                    </a:cubicBezTo>
                    <a:cubicBezTo>
                      <a:pt x="6" y="17"/>
                      <a:pt x="25" y="0"/>
                      <a:pt x="55" y="0"/>
                    </a:cubicBezTo>
                    <a:cubicBezTo>
                      <a:pt x="75" y="0"/>
                      <a:pt x="89" y="4"/>
                      <a:pt x="101" y="16"/>
                    </a:cubicBezTo>
                    <a:lnTo>
                      <a:pt x="84" y="33"/>
                    </a:lnTo>
                    <a:cubicBezTo>
                      <a:pt x="75" y="24"/>
                      <a:pt x="64" y="23"/>
                      <a:pt x="55" y="23"/>
                    </a:cubicBezTo>
                    <a:cubicBezTo>
                      <a:pt x="40" y="23"/>
                      <a:pt x="33" y="31"/>
                      <a:pt x="33" y="41"/>
                    </a:cubicBezTo>
                    <a:cubicBezTo>
                      <a:pt x="33" y="45"/>
                      <a:pt x="34" y="49"/>
                      <a:pt x="37" y="51"/>
                    </a:cubicBezTo>
                    <a:cubicBezTo>
                      <a:pt x="40" y="54"/>
                      <a:pt x="44" y="56"/>
                      <a:pt x="50" y="57"/>
                    </a:cubicBezTo>
                    <a:lnTo>
                      <a:pt x="67" y="59"/>
                    </a:lnTo>
                    <a:cubicBezTo>
                      <a:pt x="80" y="61"/>
                      <a:pt x="88" y="65"/>
                      <a:pt x="94" y="70"/>
                    </a:cubicBezTo>
                    <a:cubicBezTo>
                      <a:pt x="102" y="78"/>
                      <a:pt x="105" y="88"/>
                      <a:pt x="105" y="101"/>
                    </a:cubicBezTo>
                    <a:cubicBezTo>
                      <a:pt x="105" y="128"/>
                      <a:pt x="82" y="144"/>
                      <a:pt x="52" y="1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Freeform 29"/>
              <p:cNvSpPr>
                <a:spLocks noEditPoints="1"/>
              </p:cNvSpPr>
              <p:nvPr/>
            </p:nvSpPr>
            <p:spPr bwMode="auto">
              <a:xfrm>
                <a:off x="3787775" y="-1457326"/>
                <a:ext cx="90488" cy="128588"/>
              </a:xfrm>
              <a:custGeom>
                <a:avLst/>
                <a:gdLst>
                  <a:gd name="T0" fmla="*/ 55 w 102"/>
                  <a:gd name="T1" fmla="*/ 88 h 142"/>
                  <a:gd name="T2" fmla="*/ 55 w 102"/>
                  <a:gd name="T3" fmla="*/ 88 h 142"/>
                  <a:gd name="T4" fmla="*/ 28 w 102"/>
                  <a:gd name="T5" fmla="*/ 88 h 142"/>
                  <a:gd name="T6" fmla="*/ 28 w 102"/>
                  <a:gd name="T7" fmla="*/ 142 h 142"/>
                  <a:gd name="T8" fmla="*/ 0 w 102"/>
                  <a:gd name="T9" fmla="*/ 142 h 142"/>
                  <a:gd name="T10" fmla="*/ 0 w 102"/>
                  <a:gd name="T11" fmla="*/ 0 h 142"/>
                  <a:gd name="T12" fmla="*/ 55 w 102"/>
                  <a:gd name="T13" fmla="*/ 0 h 142"/>
                  <a:gd name="T14" fmla="*/ 102 w 102"/>
                  <a:gd name="T15" fmla="*/ 44 h 142"/>
                  <a:gd name="T16" fmla="*/ 55 w 102"/>
                  <a:gd name="T17" fmla="*/ 88 h 142"/>
                  <a:gd name="T18" fmla="*/ 54 w 102"/>
                  <a:gd name="T19" fmla="*/ 24 h 142"/>
                  <a:gd name="T20" fmla="*/ 54 w 102"/>
                  <a:gd name="T21" fmla="*/ 24 h 142"/>
                  <a:gd name="T22" fmla="*/ 28 w 102"/>
                  <a:gd name="T23" fmla="*/ 24 h 142"/>
                  <a:gd name="T24" fmla="*/ 28 w 102"/>
                  <a:gd name="T25" fmla="*/ 63 h 142"/>
                  <a:gd name="T26" fmla="*/ 54 w 102"/>
                  <a:gd name="T27" fmla="*/ 63 h 142"/>
                  <a:gd name="T28" fmla="*/ 75 w 102"/>
                  <a:gd name="T29" fmla="*/ 44 h 142"/>
                  <a:gd name="T30" fmla="*/ 54 w 102"/>
                  <a:gd name="T31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42">
                    <a:moveTo>
                      <a:pt x="55" y="88"/>
                    </a:moveTo>
                    <a:lnTo>
                      <a:pt x="55" y="88"/>
                    </a:lnTo>
                    <a:lnTo>
                      <a:pt x="28" y="88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5" y="0"/>
                    </a:lnTo>
                    <a:cubicBezTo>
                      <a:pt x="85" y="0"/>
                      <a:pt x="102" y="19"/>
                      <a:pt x="102" y="44"/>
                    </a:cubicBezTo>
                    <a:cubicBezTo>
                      <a:pt x="102" y="68"/>
                      <a:pt x="85" y="88"/>
                      <a:pt x="55" y="88"/>
                    </a:cubicBezTo>
                    <a:close/>
                    <a:moveTo>
                      <a:pt x="54" y="24"/>
                    </a:moveTo>
                    <a:lnTo>
                      <a:pt x="54" y="24"/>
                    </a:lnTo>
                    <a:lnTo>
                      <a:pt x="28" y="24"/>
                    </a:lnTo>
                    <a:lnTo>
                      <a:pt x="28" y="63"/>
                    </a:lnTo>
                    <a:lnTo>
                      <a:pt x="54" y="63"/>
                    </a:lnTo>
                    <a:cubicBezTo>
                      <a:pt x="67" y="63"/>
                      <a:pt x="75" y="55"/>
                      <a:pt x="75" y="44"/>
                    </a:cubicBezTo>
                    <a:cubicBezTo>
                      <a:pt x="75" y="32"/>
                      <a:pt x="67" y="24"/>
                      <a:pt x="54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Freeform 30"/>
              <p:cNvSpPr>
                <a:spLocks noEditPoints="1"/>
              </p:cNvSpPr>
              <p:nvPr/>
            </p:nvSpPr>
            <p:spPr bwMode="auto">
              <a:xfrm>
                <a:off x="3895725" y="-1457326"/>
                <a:ext cx="95250" cy="130175"/>
              </a:xfrm>
              <a:custGeom>
                <a:avLst/>
                <a:gdLst>
                  <a:gd name="T0" fmla="*/ 92 w 106"/>
                  <a:gd name="T1" fmla="*/ 128 h 144"/>
                  <a:gd name="T2" fmla="*/ 92 w 106"/>
                  <a:gd name="T3" fmla="*/ 128 h 144"/>
                  <a:gd name="T4" fmla="*/ 53 w 106"/>
                  <a:gd name="T5" fmla="*/ 144 h 144"/>
                  <a:gd name="T6" fmla="*/ 15 w 106"/>
                  <a:gd name="T7" fmla="*/ 128 h 144"/>
                  <a:gd name="T8" fmla="*/ 1 w 106"/>
                  <a:gd name="T9" fmla="*/ 71 h 144"/>
                  <a:gd name="T10" fmla="*/ 15 w 106"/>
                  <a:gd name="T11" fmla="*/ 15 h 144"/>
                  <a:gd name="T12" fmla="*/ 53 w 106"/>
                  <a:gd name="T13" fmla="*/ 0 h 144"/>
                  <a:gd name="T14" fmla="*/ 92 w 106"/>
                  <a:gd name="T15" fmla="*/ 15 h 144"/>
                  <a:gd name="T16" fmla="*/ 106 w 106"/>
                  <a:gd name="T17" fmla="*/ 71 h 144"/>
                  <a:gd name="T18" fmla="*/ 92 w 106"/>
                  <a:gd name="T19" fmla="*/ 128 h 144"/>
                  <a:gd name="T20" fmla="*/ 71 w 106"/>
                  <a:gd name="T21" fmla="*/ 31 h 144"/>
                  <a:gd name="T22" fmla="*/ 71 w 106"/>
                  <a:gd name="T23" fmla="*/ 31 h 144"/>
                  <a:gd name="T24" fmla="*/ 53 w 106"/>
                  <a:gd name="T25" fmla="*/ 24 h 144"/>
                  <a:gd name="T26" fmla="*/ 35 w 106"/>
                  <a:gd name="T27" fmla="*/ 31 h 144"/>
                  <a:gd name="T28" fmla="*/ 29 w 106"/>
                  <a:gd name="T29" fmla="*/ 71 h 144"/>
                  <a:gd name="T30" fmla="*/ 35 w 106"/>
                  <a:gd name="T31" fmla="*/ 111 h 144"/>
                  <a:gd name="T32" fmla="*/ 53 w 106"/>
                  <a:gd name="T33" fmla="*/ 119 h 144"/>
                  <a:gd name="T34" fmla="*/ 71 w 106"/>
                  <a:gd name="T35" fmla="*/ 111 h 144"/>
                  <a:gd name="T36" fmla="*/ 78 w 106"/>
                  <a:gd name="T37" fmla="*/ 71 h 144"/>
                  <a:gd name="T38" fmla="*/ 71 w 106"/>
                  <a:gd name="T39" fmla="*/ 3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6" h="144">
                    <a:moveTo>
                      <a:pt x="92" y="128"/>
                    </a:moveTo>
                    <a:lnTo>
                      <a:pt x="92" y="128"/>
                    </a:lnTo>
                    <a:cubicBezTo>
                      <a:pt x="82" y="138"/>
                      <a:pt x="70" y="144"/>
                      <a:pt x="53" y="144"/>
                    </a:cubicBezTo>
                    <a:cubicBezTo>
                      <a:pt x="37" y="144"/>
                      <a:pt x="25" y="138"/>
                      <a:pt x="15" y="128"/>
                    </a:cubicBezTo>
                    <a:cubicBezTo>
                      <a:pt x="0" y="114"/>
                      <a:pt x="1" y="96"/>
                      <a:pt x="1" y="71"/>
                    </a:cubicBezTo>
                    <a:cubicBezTo>
                      <a:pt x="1" y="47"/>
                      <a:pt x="0" y="29"/>
                      <a:pt x="15" y="15"/>
                    </a:cubicBezTo>
                    <a:cubicBezTo>
                      <a:pt x="25" y="5"/>
                      <a:pt x="37" y="0"/>
                      <a:pt x="53" y="0"/>
                    </a:cubicBezTo>
                    <a:cubicBezTo>
                      <a:pt x="70" y="0"/>
                      <a:pt x="82" y="5"/>
                      <a:pt x="92" y="15"/>
                    </a:cubicBezTo>
                    <a:cubicBezTo>
                      <a:pt x="106" y="29"/>
                      <a:pt x="106" y="47"/>
                      <a:pt x="106" y="71"/>
                    </a:cubicBezTo>
                    <a:cubicBezTo>
                      <a:pt x="106" y="96"/>
                      <a:pt x="106" y="114"/>
                      <a:pt x="92" y="128"/>
                    </a:cubicBezTo>
                    <a:close/>
                    <a:moveTo>
                      <a:pt x="71" y="31"/>
                    </a:moveTo>
                    <a:lnTo>
                      <a:pt x="71" y="31"/>
                    </a:lnTo>
                    <a:cubicBezTo>
                      <a:pt x="67" y="27"/>
                      <a:pt x="61" y="24"/>
                      <a:pt x="53" y="24"/>
                    </a:cubicBezTo>
                    <a:cubicBezTo>
                      <a:pt x="46" y="24"/>
                      <a:pt x="39" y="27"/>
                      <a:pt x="35" y="31"/>
                    </a:cubicBezTo>
                    <a:cubicBezTo>
                      <a:pt x="30" y="37"/>
                      <a:pt x="29" y="44"/>
                      <a:pt x="29" y="71"/>
                    </a:cubicBezTo>
                    <a:cubicBezTo>
                      <a:pt x="29" y="99"/>
                      <a:pt x="30" y="105"/>
                      <a:pt x="35" y="111"/>
                    </a:cubicBezTo>
                    <a:cubicBezTo>
                      <a:pt x="39" y="116"/>
                      <a:pt x="46" y="119"/>
                      <a:pt x="53" y="119"/>
                    </a:cubicBezTo>
                    <a:cubicBezTo>
                      <a:pt x="61" y="119"/>
                      <a:pt x="67" y="116"/>
                      <a:pt x="71" y="111"/>
                    </a:cubicBezTo>
                    <a:cubicBezTo>
                      <a:pt x="77" y="105"/>
                      <a:pt x="78" y="99"/>
                      <a:pt x="78" y="71"/>
                    </a:cubicBezTo>
                    <a:cubicBezTo>
                      <a:pt x="78" y="44"/>
                      <a:pt x="77" y="37"/>
                      <a:pt x="71" y="3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Freeform 31"/>
              <p:cNvSpPr>
                <a:spLocks noEditPoints="1"/>
              </p:cNvSpPr>
              <p:nvPr/>
            </p:nvSpPr>
            <p:spPr bwMode="auto">
              <a:xfrm>
                <a:off x="4016375" y="-1457326"/>
                <a:ext cx="95250" cy="128588"/>
              </a:xfrm>
              <a:custGeom>
                <a:avLst/>
                <a:gdLst>
                  <a:gd name="T0" fmla="*/ 75 w 107"/>
                  <a:gd name="T1" fmla="*/ 142 h 142"/>
                  <a:gd name="T2" fmla="*/ 75 w 107"/>
                  <a:gd name="T3" fmla="*/ 142 h 142"/>
                  <a:gd name="T4" fmla="*/ 47 w 107"/>
                  <a:gd name="T5" fmla="*/ 85 h 142"/>
                  <a:gd name="T6" fmla="*/ 27 w 107"/>
                  <a:gd name="T7" fmla="*/ 85 h 142"/>
                  <a:gd name="T8" fmla="*/ 27 w 107"/>
                  <a:gd name="T9" fmla="*/ 142 h 142"/>
                  <a:gd name="T10" fmla="*/ 0 w 107"/>
                  <a:gd name="T11" fmla="*/ 142 h 142"/>
                  <a:gd name="T12" fmla="*/ 0 w 107"/>
                  <a:gd name="T13" fmla="*/ 0 h 142"/>
                  <a:gd name="T14" fmla="*/ 55 w 107"/>
                  <a:gd name="T15" fmla="*/ 0 h 142"/>
                  <a:gd name="T16" fmla="*/ 102 w 107"/>
                  <a:gd name="T17" fmla="*/ 43 h 142"/>
                  <a:gd name="T18" fmla="*/ 76 w 107"/>
                  <a:gd name="T19" fmla="*/ 80 h 142"/>
                  <a:gd name="T20" fmla="*/ 107 w 107"/>
                  <a:gd name="T21" fmla="*/ 142 h 142"/>
                  <a:gd name="T22" fmla="*/ 75 w 107"/>
                  <a:gd name="T23" fmla="*/ 142 h 142"/>
                  <a:gd name="T24" fmla="*/ 54 w 107"/>
                  <a:gd name="T25" fmla="*/ 24 h 142"/>
                  <a:gd name="T26" fmla="*/ 54 w 107"/>
                  <a:gd name="T27" fmla="*/ 24 h 142"/>
                  <a:gd name="T28" fmla="*/ 27 w 107"/>
                  <a:gd name="T29" fmla="*/ 24 h 142"/>
                  <a:gd name="T30" fmla="*/ 27 w 107"/>
                  <a:gd name="T31" fmla="*/ 62 h 142"/>
                  <a:gd name="T32" fmla="*/ 54 w 107"/>
                  <a:gd name="T33" fmla="*/ 62 h 142"/>
                  <a:gd name="T34" fmla="*/ 74 w 107"/>
                  <a:gd name="T35" fmla="*/ 43 h 142"/>
                  <a:gd name="T36" fmla="*/ 54 w 107"/>
                  <a:gd name="T37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7" h="142">
                    <a:moveTo>
                      <a:pt x="75" y="142"/>
                    </a:moveTo>
                    <a:lnTo>
                      <a:pt x="75" y="142"/>
                    </a:lnTo>
                    <a:lnTo>
                      <a:pt x="47" y="85"/>
                    </a:lnTo>
                    <a:lnTo>
                      <a:pt x="27" y="85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5" y="0"/>
                    </a:lnTo>
                    <a:cubicBezTo>
                      <a:pt x="84" y="0"/>
                      <a:pt x="102" y="19"/>
                      <a:pt x="102" y="43"/>
                    </a:cubicBezTo>
                    <a:cubicBezTo>
                      <a:pt x="102" y="63"/>
                      <a:pt x="89" y="75"/>
                      <a:pt x="76" y="80"/>
                    </a:cubicBezTo>
                    <a:lnTo>
                      <a:pt x="107" y="142"/>
                    </a:lnTo>
                    <a:lnTo>
                      <a:pt x="75" y="142"/>
                    </a:lnTo>
                    <a:close/>
                    <a:moveTo>
                      <a:pt x="54" y="24"/>
                    </a:moveTo>
                    <a:lnTo>
                      <a:pt x="54" y="24"/>
                    </a:lnTo>
                    <a:lnTo>
                      <a:pt x="27" y="24"/>
                    </a:lnTo>
                    <a:lnTo>
                      <a:pt x="27" y="62"/>
                    </a:lnTo>
                    <a:lnTo>
                      <a:pt x="54" y="62"/>
                    </a:lnTo>
                    <a:cubicBezTo>
                      <a:pt x="66" y="62"/>
                      <a:pt x="74" y="54"/>
                      <a:pt x="74" y="43"/>
                    </a:cubicBezTo>
                    <a:cubicBezTo>
                      <a:pt x="74" y="32"/>
                      <a:pt x="66" y="24"/>
                      <a:pt x="54" y="2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Freeform 32"/>
              <p:cNvSpPr>
                <a:spLocks/>
              </p:cNvSpPr>
              <p:nvPr/>
            </p:nvSpPr>
            <p:spPr bwMode="auto">
              <a:xfrm>
                <a:off x="4122738" y="-1457326"/>
                <a:ext cx="92075" cy="128588"/>
              </a:xfrm>
              <a:custGeom>
                <a:avLst/>
                <a:gdLst>
                  <a:gd name="T0" fmla="*/ 0 w 103"/>
                  <a:gd name="T1" fmla="*/ 0 h 142"/>
                  <a:gd name="T2" fmla="*/ 0 w 103"/>
                  <a:gd name="T3" fmla="*/ 0 h 142"/>
                  <a:gd name="T4" fmla="*/ 0 w 103"/>
                  <a:gd name="T5" fmla="*/ 24 h 142"/>
                  <a:gd name="T6" fmla="*/ 38 w 103"/>
                  <a:gd name="T7" fmla="*/ 24 h 142"/>
                  <a:gd name="T8" fmla="*/ 38 w 103"/>
                  <a:gd name="T9" fmla="*/ 142 h 142"/>
                  <a:gd name="T10" fmla="*/ 65 w 103"/>
                  <a:gd name="T11" fmla="*/ 142 h 142"/>
                  <a:gd name="T12" fmla="*/ 65 w 103"/>
                  <a:gd name="T13" fmla="*/ 24 h 142"/>
                  <a:gd name="T14" fmla="*/ 103 w 103"/>
                  <a:gd name="T15" fmla="*/ 24 h 142"/>
                  <a:gd name="T16" fmla="*/ 103 w 103"/>
                  <a:gd name="T17" fmla="*/ 0 h 142"/>
                  <a:gd name="T18" fmla="*/ 0 w 103"/>
                  <a:gd name="T1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42">
                    <a:moveTo>
                      <a:pt x="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38" y="24"/>
                    </a:lnTo>
                    <a:lnTo>
                      <a:pt x="38" y="142"/>
                    </a:lnTo>
                    <a:lnTo>
                      <a:pt x="65" y="142"/>
                    </a:lnTo>
                    <a:lnTo>
                      <a:pt x="65" y="24"/>
                    </a:lnTo>
                    <a:lnTo>
                      <a:pt x="103" y="24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5" name="Chevrons"/>
          <p:cNvGrpSpPr/>
          <p:nvPr/>
        </p:nvGrpSpPr>
        <p:grpSpPr>
          <a:xfrm>
            <a:off x="4012585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15" name="Chevron 314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Chevron 315"/>
            <p:cNvSpPr/>
            <p:nvPr/>
          </p:nvSpPr>
          <p:spPr>
            <a:xfrm>
              <a:off x="2263733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Chevron 316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Emptying Tan"/>
          <p:cNvGrpSpPr/>
          <p:nvPr/>
        </p:nvGrpSpPr>
        <p:grpSpPr>
          <a:xfrm>
            <a:off x="2687255" y="1464751"/>
            <a:ext cx="1280160" cy="2926080"/>
            <a:chOff x="2687255" y="1464751"/>
            <a:chExt cx="1280160" cy="2926080"/>
          </a:xfrm>
        </p:grpSpPr>
        <p:sp>
          <p:nvSpPr>
            <p:cNvPr id="146" name="Emptying Tan"/>
            <p:cNvSpPr/>
            <p:nvPr/>
          </p:nvSpPr>
          <p:spPr>
            <a:xfrm>
              <a:off x="2687255" y="1464751"/>
              <a:ext cx="1280160" cy="2926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6" name="Emptying"/>
            <p:cNvGrpSpPr/>
            <p:nvPr/>
          </p:nvGrpSpPr>
          <p:grpSpPr>
            <a:xfrm>
              <a:off x="2982059" y="1637712"/>
              <a:ext cx="690552" cy="106039"/>
              <a:chOff x="2265363" y="-819151"/>
              <a:chExt cx="847725" cy="1301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07" name="Freeform 16"/>
              <p:cNvSpPr>
                <a:spLocks/>
              </p:cNvSpPr>
              <p:nvPr/>
            </p:nvSpPr>
            <p:spPr bwMode="auto">
              <a:xfrm>
                <a:off x="2265363" y="-819151"/>
                <a:ext cx="84138" cy="128588"/>
              </a:xfrm>
              <a:custGeom>
                <a:avLst/>
                <a:gdLst>
                  <a:gd name="T0" fmla="*/ 0 w 94"/>
                  <a:gd name="T1" fmla="*/ 142 h 142"/>
                  <a:gd name="T2" fmla="*/ 0 w 94"/>
                  <a:gd name="T3" fmla="*/ 142 h 142"/>
                  <a:gd name="T4" fmla="*/ 0 w 94"/>
                  <a:gd name="T5" fmla="*/ 0 h 142"/>
                  <a:gd name="T6" fmla="*/ 94 w 94"/>
                  <a:gd name="T7" fmla="*/ 0 h 142"/>
                  <a:gd name="T8" fmla="*/ 94 w 94"/>
                  <a:gd name="T9" fmla="*/ 25 h 142"/>
                  <a:gd name="T10" fmla="*/ 28 w 94"/>
                  <a:gd name="T11" fmla="*/ 25 h 142"/>
                  <a:gd name="T12" fmla="*/ 28 w 94"/>
                  <a:gd name="T13" fmla="*/ 58 h 142"/>
                  <a:gd name="T14" fmla="*/ 84 w 94"/>
                  <a:gd name="T15" fmla="*/ 58 h 142"/>
                  <a:gd name="T16" fmla="*/ 84 w 94"/>
                  <a:gd name="T17" fmla="*/ 83 h 142"/>
                  <a:gd name="T18" fmla="*/ 28 w 94"/>
                  <a:gd name="T19" fmla="*/ 83 h 142"/>
                  <a:gd name="T20" fmla="*/ 28 w 94"/>
                  <a:gd name="T21" fmla="*/ 118 h 142"/>
                  <a:gd name="T22" fmla="*/ 94 w 94"/>
                  <a:gd name="T23" fmla="*/ 118 h 142"/>
                  <a:gd name="T24" fmla="*/ 94 w 94"/>
                  <a:gd name="T25" fmla="*/ 142 h 142"/>
                  <a:gd name="T26" fmla="*/ 0 w 94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28" y="25"/>
                    </a:lnTo>
                    <a:lnTo>
                      <a:pt x="28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8" y="83"/>
                    </a:lnTo>
                    <a:lnTo>
                      <a:pt x="28" y="118"/>
                    </a:lnTo>
                    <a:lnTo>
                      <a:pt x="94" y="118"/>
                    </a:lnTo>
                    <a:lnTo>
                      <a:pt x="94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 17"/>
              <p:cNvSpPr>
                <a:spLocks/>
              </p:cNvSpPr>
              <p:nvPr/>
            </p:nvSpPr>
            <p:spPr bwMode="auto">
              <a:xfrm>
                <a:off x="2371725" y="-819151"/>
                <a:ext cx="115888" cy="128588"/>
              </a:xfrm>
              <a:custGeom>
                <a:avLst/>
                <a:gdLst>
                  <a:gd name="T0" fmla="*/ 101 w 129"/>
                  <a:gd name="T1" fmla="*/ 142 h 142"/>
                  <a:gd name="T2" fmla="*/ 101 w 129"/>
                  <a:gd name="T3" fmla="*/ 142 h 142"/>
                  <a:gd name="T4" fmla="*/ 101 w 129"/>
                  <a:gd name="T5" fmla="*/ 59 h 142"/>
                  <a:gd name="T6" fmla="*/ 74 w 129"/>
                  <a:gd name="T7" fmla="*/ 113 h 142"/>
                  <a:gd name="T8" fmla="*/ 55 w 129"/>
                  <a:gd name="T9" fmla="*/ 113 h 142"/>
                  <a:gd name="T10" fmla="*/ 28 w 129"/>
                  <a:gd name="T11" fmla="*/ 59 h 142"/>
                  <a:gd name="T12" fmla="*/ 28 w 129"/>
                  <a:gd name="T13" fmla="*/ 142 h 142"/>
                  <a:gd name="T14" fmla="*/ 0 w 129"/>
                  <a:gd name="T15" fmla="*/ 142 h 142"/>
                  <a:gd name="T16" fmla="*/ 0 w 129"/>
                  <a:gd name="T17" fmla="*/ 0 h 142"/>
                  <a:gd name="T18" fmla="*/ 27 w 129"/>
                  <a:gd name="T19" fmla="*/ 0 h 142"/>
                  <a:gd name="T20" fmla="*/ 64 w 129"/>
                  <a:gd name="T21" fmla="*/ 77 h 142"/>
                  <a:gd name="T22" fmla="*/ 101 w 129"/>
                  <a:gd name="T23" fmla="*/ 0 h 142"/>
                  <a:gd name="T24" fmla="*/ 129 w 129"/>
                  <a:gd name="T25" fmla="*/ 0 h 142"/>
                  <a:gd name="T26" fmla="*/ 129 w 129"/>
                  <a:gd name="T27" fmla="*/ 142 h 142"/>
                  <a:gd name="T28" fmla="*/ 101 w 12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42">
                    <a:moveTo>
                      <a:pt x="101" y="142"/>
                    </a:moveTo>
                    <a:lnTo>
                      <a:pt x="101" y="142"/>
                    </a:lnTo>
                    <a:lnTo>
                      <a:pt x="101" y="59"/>
                    </a:lnTo>
                    <a:lnTo>
                      <a:pt x="74" y="113"/>
                    </a:lnTo>
                    <a:lnTo>
                      <a:pt x="55" y="113"/>
                    </a:lnTo>
                    <a:lnTo>
                      <a:pt x="28" y="59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64" y="77"/>
                    </a:lnTo>
                    <a:lnTo>
                      <a:pt x="101" y="0"/>
                    </a:lnTo>
                    <a:lnTo>
                      <a:pt x="129" y="0"/>
                    </a:lnTo>
                    <a:lnTo>
                      <a:pt x="129" y="142"/>
                    </a:lnTo>
                    <a:lnTo>
                      <a:pt x="101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 18"/>
              <p:cNvSpPr>
                <a:spLocks noEditPoints="1"/>
              </p:cNvSpPr>
              <p:nvPr/>
            </p:nvSpPr>
            <p:spPr bwMode="auto">
              <a:xfrm>
                <a:off x="2516188" y="-819151"/>
                <a:ext cx="90488" cy="128588"/>
              </a:xfrm>
              <a:custGeom>
                <a:avLst/>
                <a:gdLst>
                  <a:gd name="T0" fmla="*/ 55 w 102"/>
                  <a:gd name="T1" fmla="*/ 89 h 142"/>
                  <a:gd name="T2" fmla="*/ 55 w 102"/>
                  <a:gd name="T3" fmla="*/ 89 h 142"/>
                  <a:gd name="T4" fmla="*/ 28 w 102"/>
                  <a:gd name="T5" fmla="*/ 89 h 142"/>
                  <a:gd name="T6" fmla="*/ 28 w 102"/>
                  <a:gd name="T7" fmla="*/ 142 h 142"/>
                  <a:gd name="T8" fmla="*/ 0 w 102"/>
                  <a:gd name="T9" fmla="*/ 142 h 142"/>
                  <a:gd name="T10" fmla="*/ 0 w 102"/>
                  <a:gd name="T11" fmla="*/ 0 h 142"/>
                  <a:gd name="T12" fmla="*/ 55 w 102"/>
                  <a:gd name="T13" fmla="*/ 0 h 142"/>
                  <a:gd name="T14" fmla="*/ 102 w 102"/>
                  <a:gd name="T15" fmla="*/ 44 h 142"/>
                  <a:gd name="T16" fmla="*/ 55 w 102"/>
                  <a:gd name="T17" fmla="*/ 89 h 142"/>
                  <a:gd name="T18" fmla="*/ 54 w 102"/>
                  <a:gd name="T19" fmla="*/ 25 h 142"/>
                  <a:gd name="T20" fmla="*/ 54 w 102"/>
                  <a:gd name="T21" fmla="*/ 25 h 142"/>
                  <a:gd name="T22" fmla="*/ 28 w 102"/>
                  <a:gd name="T23" fmla="*/ 25 h 142"/>
                  <a:gd name="T24" fmla="*/ 28 w 102"/>
                  <a:gd name="T25" fmla="*/ 64 h 142"/>
                  <a:gd name="T26" fmla="*/ 54 w 102"/>
                  <a:gd name="T27" fmla="*/ 64 h 142"/>
                  <a:gd name="T28" fmla="*/ 74 w 102"/>
                  <a:gd name="T29" fmla="*/ 44 h 142"/>
                  <a:gd name="T30" fmla="*/ 54 w 102"/>
                  <a:gd name="T31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42">
                    <a:moveTo>
                      <a:pt x="55" y="89"/>
                    </a:moveTo>
                    <a:lnTo>
                      <a:pt x="55" y="89"/>
                    </a:lnTo>
                    <a:lnTo>
                      <a:pt x="28" y="89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55" y="0"/>
                    </a:lnTo>
                    <a:cubicBezTo>
                      <a:pt x="84" y="0"/>
                      <a:pt x="102" y="20"/>
                      <a:pt x="102" y="44"/>
                    </a:cubicBezTo>
                    <a:cubicBezTo>
                      <a:pt x="102" y="68"/>
                      <a:pt x="84" y="89"/>
                      <a:pt x="55" y="89"/>
                    </a:cubicBezTo>
                    <a:close/>
                    <a:moveTo>
                      <a:pt x="54" y="25"/>
                    </a:moveTo>
                    <a:lnTo>
                      <a:pt x="54" y="25"/>
                    </a:lnTo>
                    <a:lnTo>
                      <a:pt x="28" y="25"/>
                    </a:lnTo>
                    <a:lnTo>
                      <a:pt x="28" y="64"/>
                    </a:lnTo>
                    <a:lnTo>
                      <a:pt x="54" y="64"/>
                    </a:lnTo>
                    <a:cubicBezTo>
                      <a:pt x="66" y="64"/>
                      <a:pt x="74" y="56"/>
                      <a:pt x="74" y="44"/>
                    </a:cubicBezTo>
                    <a:cubicBezTo>
                      <a:pt x="74" y="33"/>
                      <a:pt x="66" y="25"/>
                      <a:pt x="54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Freeform 19"/>
              <p:cNvSpPr>
                <a:spLocks/>
              </p:cNvSpPr>
              <p:nvPr/>
            </p:nvSpPr>
            <p:spPr bwMode="auto">
              <a:xfrm>
                <a:off x="2620963" y="-819151"/>
                <a:ext cx="90488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Freeform 20"/>
              <p:cNvSpPr>
                <a:spLocks/>
              </p:cNvSpPr>
              <p:nvPr/>
            </p:nvSpPr>
            <p:spPr bwMode="auto">
              <a:xfrm>
                <a:off x="2725738" y="-819151"/>
                <a:ext cx="100013" cy="128588"/>
              </a:xfrm>
              <a:custGeom>
                <a:avLst/>
                <a:gdLst>
                  <a:gd name="T0" fmla="*/ 70 w 113"/>
                  <a:gd name="T1" fmla="*/ 84 h 142"/>
                  <a:gd name="T2" fmla="*/ 70 w 113"/>
                  <a:gd name="T3" fmla="*/ 84 h 142"/>
                  <a:gd name="T4" fmla="*/ 70 w 113"/>
                  <a:gd name="T5" fmla="*/ 142 h 142"/>
                  <a:gd name="T6" fmla="*/ 43 w 113"/>
                  <a:gd name="T7" fmla="*/ 142 h 142"/>
                  <a:gd name="T8" fmla="*/ 43 w 113"/>
                  <a:gd name="T9" fmla="*/ 84 h 142"/>
                  <a:gd name="T10" fmla="*/ 0 w 113"/>
                  <a:gd name="T11" fmla="*/ 0 h 142"/>
                  <a:gd name="T12" fmla="*/ 30 w 113"/>
                  <a:gd name="T13" fmla="*/ 0 h 142"/>
                  <a:gd name="T14" fmla="*/ 57 w 113"/>
                  <a:gd name="T15" fmla="*/ 57 h 142"/>
                  <a:gd name="T16" fmla="*/ 83 w 113"/>
                  <a:gd name="T17" fmla="*/ 0 h 142"/>
                  <a:gd name="T18" fmla="*/ 113 w 113"/>
                  <a:gd name="T19" fmla="*/ 0 h 142"/>
                  <a:gd name="T20" fmla="*/ 70 w 113"/>
                  <a:gd name="T21" fmla="*/ 8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42">
                    <a:moveTo>
                      <a:pt x="70" y="84"/>
                    </a:moveTo>
                    <a:lnTo>
                      <a:pt x="70" y="84"/>
                    </a:lnTo>
                    <a:lnTo>
                      <a:pt x="70" y="142"/>
                    </a:lnTo>
                    <a:lnTo>
                      <a:pt x="43" y="142"/>
                    </a:lnTo>
                    <a:lnTo>
                      <a:pt x="43" y="84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7" y="57"/>
                    </a:lnTo>
                    <a:lnTo>
                      <a:pt x="83" y="0"/>
                    </a:lnTo>
                    <a:lnTo>
                      <a:pt x="113" y="0"/>
                    </a:lnTo>
                    <a:lnTo>
                      <a:pt x="70" y="8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 21"/>
              <p:cNvSpPr>
                <a:spLocks/>
              </p:cNvSpPr>
              <p:nvPr/>
            </p:nvSpPr>
            <p:spPr bwMode="auto">
              <a:xfrm>
                <a:off x="2843213" y="-819151"/>
                <a:ext cx="25400" cy="128588"/>
              </a:xfrm>
              <a:custGeom>
                <a:avLst/>
                <a:gdLst>
                  <a:gd name="T0" fmla="*/ 0 w 28"/>
                  <a:gd name="T1" fmla="*/ 0 h 142"/>
                  <a:gd name="T2" fmla="*/ 0 w 28"/>
                  <a:gd name="T3" fmla="*/ 0 h 142"/>
                  <a:gd name="T4" fmla="*/ 28 w 28"/>
                  <a:gd name="T5" fmla="*/ 0 h 142"/>
                  <a:gd name="T6" fmla="*/ 28 w 28"/>
                  <a:gd name="T7" fmla="*/ 142 h 142"/>
                  <a:gd name="T8" fmla="*/ 0 w 28"/>
                  <a:gd name="T9" fmla="*/ 142 h 142"/>
                  <a:gd name="T10" fmla="*/ 0 w 28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2">
                    <a:moveTo>
                      <a:pt x="0" y="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Freeform 22"/>
              <p:cNvSpPr>
                <a:spLocks/>
              </p:cNvSpPr>
              <p:nvPr/>
            </p:nvSpPr>
            <p:spPr bwMode="auto">
              <a:xfrm>
                <a:off x="2897188" y="-819151"/>
                <a:ext cx="96838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8 w 109"/>
                  <a:gd name="T5" fmla="*/ 55 h 142"/>
                  <a:gd name="T6" fmla="*/ 28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5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8" y="5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Freeform 23"/>
              <p:cNvSpPr>
                <a:spLocks/>
              </p:cNvSpPr>
              <p:nvPr/>
            </p:nvSpPr>
            <p:spPr bwMode="auto">
              <a:xfrm>
                <a:off x="3017838" y="-819151"/>
                <a:ext cx="95250" cy="130175"/>
              </a:xfrm>
              <a:custGeom>
                <a:avLst/>
                <a:gdLst>
                  <a:gd name="T0" fmla="*/ 93 w 107"/>
                  <a:gd name="T1" fmla="*/ 128 h 145"/>
                  <a:gd name="T2" fmla="*/ 93 w 107"/>
                  <a:gd name="T3" fmla="*/ 128 h 145"/>
                  <a:gd name="T4" fmla="*/ 53 w 107"/>
                  <a:gd name="T5" fmla="*/ 145 h 145"/>
                  <a:gd name="T6" fmla="*/ 15 w 107"/>
                  <a:gd name="T7" fmla="*/ 129 h 145"/>
                  <a:gd name="T8" fmla="*/ 1 w 107"/>
                  <a:gd name="T9" fmla="*/ 72 h 145"/>
                  <a:gd name="T10" fmla="*/ 15 w 107"/>
                  <a:gd name="T11" fmla="*/ 15 h 145"/>
                  <a:gd name="T12" fmla="*/ 53 w 107"/>
                  <a:gd name="T13" fmla="*/ 0 h 145"/>
                  <a:gd name="T14" fmla="*/ 107 w 107"/>
                  <a:gd name="T15" fmla="*/ 45 h 145"/>
                  <a:gd name="T16" fmla="*/ 79 w 107"/>
                  <a:gd name="T17" fmla="*/ 45 h 145"/>
                  <a:gd name="T18" fmla="*/ 53 w 107"/>
                  <a:gd name="T19" fmla="*/ 25 h 145"/>
                  <a:gd name="T20" fmla="*/ 35 w 107"/>
                  <a:gd name="T21" fmla="*/ 32 h 145"/>
                  <a:gd name="T22" fmla="*/ 29 w 107"/>
                  <a:gd name="T23" fmla="*/ 72 h 145"/>
                  <a:gd name="T24" fmla="*/ 35 w 107"/>
                  <a:gd name="T25" fmla="*/ 112 h 145"/>
                  <a:gd name="T26" fmla="*/ 53 w 107"/>
                  <a:gd name="T27" fmla="*/ 120 h 145"/>
                  <a:gd name="T28" fmla="*/ 73 w 107"/>
                  <a:gd name="T29" fmla="*/ 112 h 145"/>
                  <a:gd name="T30" fmla="*/ 79 w 107"/>
                  <a:gd name="T31" fmla="*/ 93 h 145"/>
                  <a:gd name="T32" fmla="*/ 79 w 107"/>
                  <a:gd name="T33" fmla="*/ 87 h 145"/>
                  <a:gd name="T34" fmla="*/ 53 w 107"/>
                  <a:gd name="T35" fmla="*/ 87 h 145"/>
                  <a:gd name="T36" fmla="*/ 53 w 107"/>
                  <a:gd name="T37" fmla="*/ 64 h 145"/>
                  <a:gd name="T38" fmla="*/ 107 w 107"/>
                  <a:gd name="T39" fmla="*/ 64 h 145"/>
                  <a:gd name="T40" fmla="*/ 107 w 107"/>
                  <a:gd name="T41" fmla="*/ 85 h 145"/>
                  <a:gd name="T42" fmla="*/ 93 w 107"/>
                  <a:gd name="T43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7" h="145">
                    <a:moveTo>
                      <a:pt x="93" y="128"/>
                    </a:moveTo>
                    <a:lnTo>
                      <a:pt x="93" y="128"/>
                    </a:lnTo>
                    <a:cubicBezTo>
                      <a:pt x="82" y="140"/>
                      <a:pt x="68" y="145"/>
                      <a:pt x="53" y="145"/>
                    </a:cubicBezTo>
                    <a:cubicBezTo>
                      <a:pt x="38" y="145"/>
                      <a:pt x="25" y="139"/>
                      <a:pt x="15" y="129"/>
                    </a:cubicBezTo>
                    <a:cubicBezTo>
                      <a:pt x="0" y="115"/>
                      <a:pt x="1" y="97"/>
                      <a:pt x="1" y="72"/>
                    </a:cubicBezTo>
                    <a:cubicBezTo>
                      <a:pt x="1" y="48"/>
                      <a:pt x="0" y="30"/>
                      <a:pt x="15" y="15"/>
                    </a:cubicBezTo>
                    <a:cubicBezTo>
                      <a:pt x="25" y="5"/>
                      <a:pt x="37" y="0"/>
                      <a:pt x="53" y="0"/>
                    </a:cubicBezTo>
                    <a:cubicBezTo>
                      <a:pt x="86" y="0"/>
                      <a:pt x="103" y="21"/>
                      <a:pt x="107" y="45"/>
                    </a:cubicBezTo>
                    <a:lnTo>
                      <a:pt x="79" y="45"/>
                    </a:lnTo>
                    <a:cubicBezTo>
                      <a:pt x="76" y="32"/>
                      <a:pt x="67" y="25"/>
                      <a:pt x="53" y="25"/>
                    </a:cubicBezTo>
                    <a:cubicBezTo>
                      <a:pt x="46" y="25"/>
                      <a:pt x="39" y="28"/>
                      <a:pt x="35" y="32"/>
                    </a:cubicBezTo>
                    <a:cubicBezTo>
                      <a:pt x="30" y="38"/>
                      <a:pt x="29" y="45"/>
                      <a:pt x="29" y="72"/>
                    </a:cubicBezTo>
                    <a:cubicBezTo>
                      <a:pt x="29" y="100"/>
                      <a:pt x="30" y="106"/>
                      <a:pt x="35" y="112"/>
                    </a:cubicBezTo>
                    <a:cubicBezTo>
                      <a:pt x="39" y="117"/>
                      <a:pt x="46" y="120"/>
                      <a:pt x="53" y="120"/>
                    </a:cubicBezTo>
                    <a:cubicBezTo>
                      <a:pt x="62" y="120"/>
                      <a:pt x="68" y="117"/>
                      <a:pt x="73" y="112"/>
                    </a:cubicBezTo>
                    <a:cubicBezTo>
                      <a:pt x="78" y="107"/>
                      <a:pt x="79" y="100"/>
                      <a:pt x="79" y="93"/>
                    </a:cubicBezTo>
                    <a:lnTo>
                      <a:pt x="79" y="87"/>
                    </a:lnTo>
                    <a:lnTo>
                      <a:pt x="53" y="87"/>
                    </a:lnTo>
                    <a:lnTo>
                      <a:pt x="53" y="64"/>
                    </a:lnTo>
                    <a:lnTo>
                      <a:pt x="107" y="64"/>
                    </a:lnTo>
                    <a:lnTo>
                      <a:pt x="107" y="85"/>
                    </a:lnTo>
                    <a:cubicBezTo>
                      <a:pt x="107" y="106"/>
                      <a:pt x="103" y="118"/>
                      <a:pt x="93" y="12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" name="Chevrons"/>
          <p:cNvGrpSpPr/>
          <p:nvPr/>
        </p:nvGrpSpPr>
        <p:grpSpPr>
          <a:xfrm>
            <a:off x="2431388" y="1653488"/>
            <a:ext cx="215175" cy="74486"/>
            <a:chOff x="2177378" y="401620"/>
            <a:chExt cx="264150" cy="91440"/>
          </a:xfrm>
          <a:solidFill>
            <a:schemeClr val="accent5"/>
          </a:solidFill>
        </p:grpSpPr>
        <p:sp>
          <p:nvSpPr>
            <p:cNvPr id="304" name="Chevron 303"/>
            <p:cNvSpPr/>
            <p:nvPr/>
          </p:nvSpPr>
          <p:spPr>
            <a:xfrm>
              <a:off x="217737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Chevron 304"/>
            <p:cNvSpPr/>
            <p:nvPr/>
          </p:nvSpPr>
          <p:spPr>
            <a:xfrm>
              <a:off x="2263733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Chevron 305"/>
            <p:cNvSpPr/>
            <p:nvPr/>
          </p:nvSpPr>
          <p:spPr>
            <a:xfrm>
              <a:off x="2350088" y="401620"/>
              <a:ext cx="91440" cy="914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Containment Tan"/>
          <p:cNvGrpSpPr/>
          <p:nvPr/>
        </p:nvGrpSpPr>
        <p:grpSpPr>
          <a:xfrm>
            <a:off x="1106424" y="1463039"/>
            <a:ext cx="1280160" cy="2927792"/>
            <a:chOff x="1106424" y="1463039"/>
            <a:chExt cx="1280160" cy="2927792"/>
          </a:xfrm>
        </p:grpSpPr>
        <p:sp>
          <p:nvSpPr>
            <p:cNvPr id="214" name="Containment Tan"/>
            <p:cNvSpPr/>
            <p:nvPr/>
          </p:nvSpPr>
          <p:spPr>
            <a:xfrm>
              <a:off x="1106424" y="1463039"/>
              <a:ext cx="1280160" cy="29277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7" name="Containment Tan text"/>
            <p:cNvGrpSpPr/>
            <p:nvPr/>
          </p:nvGrpSpPr>
          <p:grpSpPr>
            <a:xfrm>
              <a:off x="1258662" y="1637712"/>
              <a:ext cx="978930" cy="106039"/>
              <a:chOff x="85725" y="-819151"/>
              <a:chExt cx="1201738" cy="1301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93" name="Freeform 5"/>
              <p:cNvSpPr>
                <a:spLocks/>
              </p:cNvSpPr>
              <p:nvPr/>
            </p:nvSpPr>
            <p:spPr bwMode="auto">
              <a:xfrm>
                <a:off x="85725" y="-819151"/>
                <a:ext cx="92075" cy="130175"/>
              </a:xfrm>
              <a:custGeom>
                <a:avLst/>
                <a:gdLst>
                  <a:gd name="T0" fmla="*/ 52 w 104"/>
                  <a:gd name="T1" fmla="*/ 144 h 144"/>
                  <a:gd name="T2" fmla="*/ 52 w 104"/>
                  <a:gd name="T3" fmla="*/ 144 h 144"/>
                  <a:gd name="T4" fmla="*/ 14 w 104"/>
                  <a:gd name="T5" fmla="*/ 129 h 144"/>
                  <a:gd name="T6" fmla="*/ 0 w 104"/>
                  <a:gd name="T7" fmla="*/ 72 h 144"/>
                  <a:gd name="T8" fmla="*/ 14 w 104"/>
                  <a:gd name="T9" fmla="*/ 15 h 144"/>
                  <a:gd name="T10" fmla="*/ 52 w 104"/>
                  <a:gd name="T11" fmla="*/ 0 h 144"/>
                  <a:gd name="T12" fmla="*/ 104 w 104"/>
                  <a:gd name="T13" fmla="*/ 45 h 144"/>
                  <a:gd name="T14" fmla="*/ 76 w 104"/>
                  <a:gd name="T15" fmla="*/ 45 h 144"/>
                  <a:gd name="T16" fmla="*/ 52 w 104"/>
                  <a:gd name="T17" fmla="*/ 25 h 144"/>
                  <a:gd name="T18" fmla="*/ 34 w 104"/>
                  <a:gd name="T19" fmla="*/ 32 h 144"/>
                  <a:gd name="T20" fmla="*/ 27 w 104"/>
                  <a:gd name="T21" fmla="*/ 72 h 144"/>
                  <a:gd name="T22" fmla="*/ 34 w 104"/>
                  <a:gd name="T23" fmla="*/ 112 h 144"/>
                  <a:gd name="T24" fmla="*/ 52 w 104"/>
                  <a:gd name="T25" fmla="*/ 120 h 144"/>
                  <a:gd name="T26" fmla="*/ 76 w 104"/>
                  <a:gd name="T27" fmla="*/ 99 h 144"/>
                  <a:gd name="T28" fmla="*/ 104 w 104"/>
                  <a:gd name="T29" fmla="*/ 99 h 144"/>
                  <a:gd name="T30" fmla="*/ 52 w 104"/>
                  <a:gd name="T31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" h="144">
                    <a:moveTo>
                      <a:pt x="52" y="144"/>
                    </a:moveTo>
                    <a:lnTo>
                      <a:pt x="52" y="144"/>
                    </a:lnTo>
                    <a:cubicBezTo>
                      <a:pt x="36" y="144"/>
                      <a:pt x="24" y="139"/>
                      <a:pt x="14" y="129"/>
                    </a:cubicBezTo>
                    <a:cubicBezTo>
                      <a:pt x="0" y="114"/>
                      <a:pt x="0" y="97"/>
                      <a:pt x="0" y="72"/>
                    </a:cubicBezTo>
                    <a:cubicBezTo>
                      <a:pt x="0" y="48"/>
                      <a:pt x="0" y="30"/>
                      <a:pt x="14" y="15"/>
                    </a:cubicBezTo>
                    <a:cubicBezTo>
                      <a:pt x="24" y="5"/>
                      <a:pt x="36" y="0"/>
                      <a:pt x="52" y="0"/>
                    </a:cubicBezTo>
                    <a:cubicBezTo>
                      <a:pt x="78" y="0"/>
                      <a:pt x="99" y="15"/>
                      <a:pt x="104" y="45"/>
                    </a:cubicBezTo>
                    <a:lnTo>
                      <a:pt x="76" y="45"/>
                    </a:lnTo>
                    <a:cubicBezTo>
                      <a:pt x="73" y="33"/>
                      <a:pt x="66" y="25"/>
                      <a:pt x="52" y="25"/>
                    </a:cubicBezTo>
                    <a:cubicBezTo>
                      <a:pt x="44" y="25"/>
                      <a:pt x="38" y="27"/>
                      <a:pt x="34" y="32"/>
                    </a:cubicBezTo>
                    <a:cubicBezTo>
                      <a:pt x="29" y="38"/>
                      <a:pt x="27" y="45"/>
                      <a:pt x="27" y="72"/>
                    </a:cubicBezTo>
                    <a:cubicBezTo>
                      <a:pt x="27" y="99"/>
                      <a:pt x="29" y="106"/>
                      <a:pt x="34" y="112"/>
                    </a:cubicBezTo>
                    <a:cubicBezTo>
                      <a:pt x="38" y="117"/>
                      <a:pt x="44" y="120"/>
                      <a:pt x="52" y="120"/>
                    </a:cubicBezTo>
                    <a:cubicBezTo>
                      <a:pt x="66" y="120"/>
                      <a:pt x="73" y="111"/>
                      <a:pt x="76" y="99"/>
                    </a:cubicBezTo>
                    <a:lnTo>
                      <a:pt x="104" y="99"/>
                    </a:lnTo>
                    <a:cubicBezTo>
                      <a:pt x="99" y="129"/>
                      <a:pt x="78" y="144"/>
                      <a:pt x="52" y="1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Freeform 6"/>
              <p:cNvSpPr>
                <a:spLocks noEditPoints="1"/>
              </p:cNvSpPr>
              <p:nvPr/>
            </p:nvSpPr>
            <p:spPr bwMode="auto">
              <a:xfrm>
                <a:off x="196850" y="-819151"/>
                <a:ext cx="93663" cy="130175"/>
              </a:xfrm>
              <a:custGeom>
                <a:avLst/>
                <a:gdLst>
                  <a:gd name="T0" fmla="*/ 91 w 105"/>
                  <a:gd name="T1" fmla="*/ 129 h 144"/>
                  <a:gd name="T2" fmla="*/ 91 w 105"/>
                  <a:gd name="T3" fmla="*/ 129 h 144"/>
                  <a:gd name="T4" fmla="*/ 53 w 105"/>
                  <a:gd name="T5" fmla="*/ 144 h 144"/>
                  <a:gd name="T6" fmla="*/ 14 w 105"/>
                  <a:gd name="T7" fmla="*/ 129 h 144"/>
                  <a:gd name="T8" fmla="*/ 0 w 105"/>
                  <a:gd name="T9" fmla="*/ 72 h 144"/>
                  <a:gd name="T10" fmla="*/ 14 w 105"/>
                  <a:gd name="T11" fmla="*/ 15 h 144"/>
                  <a:gd name="T12" fmla="*/ 53 w 105"/>
                  <a:gd name="T13" fmla="*/ 0 h 144"/>
                  <a:gd name="T14" fmla="*/ 91 w 105"/>
                  <a:gd name="T15" fmla="*/ 15 h 144"/>
                  <a:gd name="T16" fmla="*/ 105 w 105"/>
                  <a:gd name="T17" fmla="*/ 72 h 144"/>
                  <a:gd name="T18" fmla="*/ 91 w 105"/>
                  <a:gd name="T19" fmla="*/ 129 h 144"/>
                  <a:gd name="T20" fmla="*/ 70 w 105"/>
                  <a:gd name="T21" fmla="*/ 32 h 144"/>
                  <a:gd name="T22" fmla="*/ 70 w 105"/>
                  <a:gd name="T23" fmla="*/ 32 h 144"/>
                  <a:gd name="T24" fmla="*/ 53 w 105"/>
                  <a:gd name="T25" fmla="*/ 25 h 144"/>
                  <a:gd name="T26" fmla="*/ 35 w 105"/>
                  <a:gd name="T27" fmla="*/ 32 h 144"/>
                  <a:gd name="T28" fmla="*/ 28 w 105"/>
                  <a:gd name="T29" fmla="*/ 72 h 144"/>
                  <a:gd name="T30" fmla="*/ 35 w 105"/>
                  <a:gd name="T31" fmla="*/ 112 h 144"/>
                  <a:gd name="T32" fmla="*/ 53 w 105"/>
                  <a:gd name="T33" fmla="*/ 120 h 144"/>
                  <a:gd name="T34" fmla="*/ 70 w 105"/>
                  <a:gd name="T35" fmla="*/ 112 h 144"/>
                  <a:gd name="T36" fmla="*/ 77 w 105"/>
                  <a:gd name="T37" fmla="*/ 72 h 144"/>
                  <a:gd name="T38" fmla="*/ 70 w 105"/>
                  <a:gd name="T39" fmla="*/ 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144">
                    <a:moveTo>
                      <a:pt x="91" y="129"/>
                    </a:moveTo>
                    <a:lnTo>
                      <a:pt x="91" y="129"/>
                    </a:lnTo>
                    <a:cubicBezTo>
                      <a:pt x="81" y="139"/>
                      <a:pt x="69" y="144"/>
                      <a:pt x="53" y="144"/>
                    </a:cubicBezTo>
                    <a:cubicBezTo>
                      <a:pt x="36" y="144"/>
                      <a:pt x="24" y="139"/>
                      <a:pt x="14" y="129"/>
                    </a:cubicBezTo>
                    <a:cubicBezTo>
                      <a:pt x="0" y="114"/>
                      <a:pt x="0" y="97"/>
                      <a:pt x="0" y="72"/>
                    </a:cubicBezTo>
                    <a:cubicBezTo>
                      <a:pt x="0" y="48"/>
                      <a:pt x="0" y="30"/>
                      <a:pt x="14" y="15"/>
                    </a:cubicBezTo>
                    <a:cubicBezTo>
                      <a:pt x="24" y="5"/>
                      <a:pt x="36" y="0"/>
                      <a:pt x="53" y="0"/>
                    </a:cubicBezTo>
                    <a:cubicBezTo>
                      <a:pt x="69" y="0"/>
                      <a:pt x="81" y="5"/>
                      <a:pt x="91" y="15"/>
                    </a:cubicBezTo>
                    <a:cubicBezTo>
                      <a:pt x="105" y="30"/>
                      <a:pt x="105" y="48"/>
                      <a:pt x="105" y="72"/>
                    </a:cubicBezTo>
                    <a:cubicBezTo>
                      <a:pt x="105" y="97"/>
                      <a:pt x="105" y="114"/>
                      <a:pt x="91" y="129"/>
                    </a:cubicBezTo>
                    <a:close/>
                    <a:moveTo>
                      <a:pt x="70" y="32"/>
                    </a:moveTo>
                    <a:lnTo>
                      <a:pt x="70" y="32"/>
                    </a:lnTo>
                    <a:cubicBezTo>
                      <a:pt x="66" y="28"/>
                      <a:pt x="60" y="25"/>
                      <a:pt x="53" y="25"/>
                    </a:cubicBezTo>
                    <a:cubicBezTo>
                      <a:pt x="45" y="25"/>
                      <a:pt x="39" y="28"/>
                      <a:pt x="35" y="32"/>
                    </a:cubicBezTo>
                    <a:cubicBezTo>
                      <a:pt x="29" y="38"/>
                      <a:pt x="28" y="45"/>
                      <a:pt x="28" y="72"/>
                    </a:cubicBezTo>
                    <a:cubicBezTo>
                      <a:pt x="28" y="99"/>
                      <a:pt x="29" y="106"/>
                      <a:pt x="35" y="112"/>
                    </a:cubicBezTo>
                    <a:cubicBezTo>
                      <a:pt x="39" y="117"/>
                      <a:pt x="45" y="120"/>
                      <a:pt x="53" y="120"/>
                    </a:cubicBezTo>
                    <a:cubicBezTo>
                      <a:pt x="60" y="120"/>
                      <a:pt x="66" y="117"/>
                      <a:pt x="70" y="112"/>
                    </a:cubicBezTo>
                    <a:cubicBezTo>
                      <a:pt x="76" y="106"/>
                      <a:pt x="77" y="99"/>
                      <a:pt x="77" y="72"/>
                    </a:cubicBezTo>
                    <a:cubicBezTo>
                      <a:pt x="77" y="45"/>
                      <a:pt x="76" y="38"/>
                      <a:pt x="70" y="3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 7"/>
              <p:cNvSpPr>
                <a:spLocks/>
              </p:cNvSpPr>
              <p:nvPr/>
            </p:nvSpPr>
            <p:spPr bwMode="auto">
              <a:xfrm>
                <a:off x="315913" y="-819151"/>
                <a:ext cx="96838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8 w 109"/>
                  <a:gd name="T5" fmla="*/ 55 h 142"/>
                  <a:gd name="T6" fmla="*/ 28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5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8" y="5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 8"/>
              <p:cNvSpPr>
                <a:spLocks/>
              </p:cNvSpPr>
              <p:nvPr/>
            </p:nvSpPr>
            <p:spPr bwMode="auto">
              <a:xfrm>
                <a:off x="431800" y="-819151"/>
                <a:ext cx="92075" cy="128588"/>
              </a:xfrm>
              <a:custGeom>
                <a:avLst/>
                <a:gdLst>
                  <a:gd name="T0" fmla="*/ 65 w 103"/>
                  <a:gd name="T1" fmla="*/ 25 h 142"/>
                  <a:gd name="T2" fmla="*/ 65 w 103"/>
                  <a:gd name="T3" fmla="*/ 25 h 142"/>
                  <a:gd name="T4" fmla="*/ 65 w 103"/>
                  <a:gd name="T5" fmla="*/ 142 h 142"/>
                  <a:gd name="T6" fmla="*/ 38 w 103"/>
                  <a:gd name="T7" fmla="*/ 142 h 142"/>
                  <a:gd name="T8" fmla="*/ 38 w 103"/>
                  <a:gd name="T9" fmla="*/ 25 h 142"/>
                  <a:gd name="T10" fmla="*/ 0 w 103"/>
                  <a:gd name="T11" fmla="*/ 25 h 142"/>
                  <a:gd name="T12" fmla="*/ 0 w 103"/>
                  <a:gd name="T13" fmla="*/ 0 h 142"/>
                  <a:gd name="T14" fmla="*/ 103 w 103"/>
                  <a:gd name="T15" fmla="*/ 0 h 142"/>
                  <a:gd name="T16" fmla="*/ 103 w 103"/>
                  <a:gd name="T17" fmla="*/ 25 h 142"/>
                  <a:gd name="T18" fmla="*/ 65 w 103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8" y="142"/>
                    </a:lnTo>
                    <a:lnTo>
                      <a:pt x="38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Freeform 9"/>
              <p:cNvSpPr>
                <a:spLocks noEditPoints="1"/>
              </p:cNvSpPr>
              <p:nvPr/>
            </p:nvSpPr>
            <p:spPr bwMode="auto">
              <a:xfrm>
                <a:off x="520700" y="-819151"/>
                <a:ext cx="111125" cy="128588"/>
              </a:xfrm>
              <a:custGeom>
                <a:avLst/>
                <a:gdLst>
                  <a:gd name="T0" fmla="*/ 96 w 125"/>
                  <a:gd name="T1" fmla="*/ 142 h 142"/>
                  <a:gd name="T2" fmla="*/ 96 w 125"/>
                  <a:gd name="T3" fmla="*/ 142 h 142"/>
                  <a:gd name="T4" fmla="*/ 88 w 125"/>
                  <a:gd name="T5" fmla="*/ 117 h 142"/>
                  <a:gd name="T6" fmla="*/ 37 w 125"/>
                  <a:gd name="T7" fmla="*/ 117 h 142"/>
                  <a:gd name="T8" fmla="*/ 29 w 125"/>
                  <a:gd name="T9" fmla="*/ 142 h 142"/>
                  <a:gd name="T10" fmla="*/ 0 w 125"/>
                  <a:gd name="T11" fmla="*/ 142 h 142"/>
                  <a:gd name="T12" fmla="*/ 51 w 125"/>
                  <a:gd name="T13" fmla="*/ 0 h 142"/>
                  <a:gd name="T14" fmla="*/ 73 w 125"/>
                  <a:gd name="T15" fmla="*/ 0 h 142"/>
                  <a:gd name="T16" fmla="*/ 125 w 125"/>
                  <a:gd name="T17" fmla="*/ 142 h 142"/>
                  <a:gd name="T18" fmla="*/ 96 w 125"/>
                  <a:gd name="T19" fmla="*/ 142 h 142"/>
                  <a:gd name="T20" fmla="*/ 63 w 125"/>
                  <a:gd name="T21" fmla="*/ 42 h 142"/>
                  <a:gd name="T22" fmla="*/ 63 w 125"/>
                  <a:gd name="T23" fmla="*/ 42 h 142"/>
                  <a:gd name="T24" fmla="*/ 45 w 125"/>
                  <a:gd name="T25" fmla="*/ 94 h 142"/>
                  <a:gd name="T26" fmla="*/ 80 w 125"/>
                  <a:gd name="T27" fmla="*/ 94 h 142"/>
                  <a:gd name="T28" fmla="*/ 63 w 125"/>
                  <a:gd name="T29" fmla="*/ 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42">
                    <a:moveTo>
                      <a:pt x="96" y="142"/>
                    </a:moveTo>
                    <a:lnTo>
                      <a:pt x="96" y="142"/>
                    </a:lnTo>
                    <a:lnTo>
                      <a:pt x="88" y="117"/>
                    </a:lnTo>
                    <a:lnTo>
                      <a:pt x="37" y="117"/>
                    </a:lnTo>
                    <a:lnTo>
                      <a:pt x="29" y="142"/>
                    </a:lnTo>
                    <a:lnTo>
                      <a:pt x="0" y="142"/>
                    </a:lnTo>
                    <a:lnTo>
                      <a:pt x="51" y="0"/>
                    </a:lnTo>
                    <a:lnTo>
                      <a:pt x="73" y="0"/>
                    </a:lnTo>
                    <a:lnTo>
                      <a:pt x="125" y="142"/>
                    </a:lnTo>
                    <a:lnTo>
                      <a:pt x="96" y="142"/>
                    </a:lnTo>
                    <a:close/>
                    <a:moveTo>
                      <a:pt x="63" y="42"/>
                    </a:moveTo>
                    <a:lnTo>
                      <a:pt x="63" y="42"/>
                    </a:lnTo>
                    <a:lnTo>
                      <a:pt x="45" y="94"/>
                    </a:lnTo>
                    <a:lnTo>
                      <a:pt x="80" y="94"/>
                    </a:lnTo>
                    <a:lnTo>
                      <a:pt x="63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Freeform 10"/>
              <p:cNvSpPr>
                <a:spLocks/>
              </p:cNvSpPr>
              <p:nvPr/>
            </p:nvSpPr>
            <p:spPr bwMode="auto">
              <a:xfrm>
                <a:off x="649288" y="-819151"/>
                <a:ext cx="25400" cy="128588"/>
              </a:xfrm>
              <a:custGeom>
                <a:avLst/>
                <a:gdLst>
                  <a:gd name="T0" fmla="*/ 0 w 28"/>
                  <a:gd name="T1" fmla="*/ 0 h 142"/>
                  <a:gd name="T2" fmla="*/ 0 w 28"/>
                  <a:gd name="T3" fmla="*/ 0 h 142"/>
                  <a:gd name="T4" fmla="*/ 28 w 28"/>
                  <a:gd name="T5" fmla="*/ 0 h 142"/>
                  <a:gd name="T6" fmla="*/ 28 w 28"/>
                  <a:gd name="T7" fmla="*/ 142 h 142"/>
                  <a:gd name="T8" fmla="*/ 0 w 28"/>
                  <a:gd name="T9" fmla="*/ 142 h 142"/>
                  <a:gd name="T10" fmla="*/ 0 w 28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2">
                    <a:moveTo>
                      <a:pt x="0" y="0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Freeform 11"/>
              <p:cNvSpPr>
                <a:spLocks/>
              </p:cNvSpPr>
              <p:nvPr/>
            </p:nvSpPr>
            <p:spPr bwMode="auto">
              <a:xfrm>
                <a:off x="703263" y="-819151"/>
                <a:ext cx="96838" cy="128588"/>
              </a:xfrm>
              <a:custGeom>
                <a:avLst/>
                <a:gdLst>
                  <a:gd name="T0" fmla="*/ 84 w 109"/>
                  <a:gd name="T1" fmla="*/ 142 h 142"/>
                  <a:gd name="T2" fmla="*/ 84 w 109"/>
                  <a:gd name="T3" fmla="*/ 142 h 142"/>
                  <a:gd name="T4" fmla="*/ 27 w 109"/>
                  <a:gd name="T5" fmla="*/ 55 h 142"/>
                  <a:gd name="T6" fmla="*/ 27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4 w 109"/>
                  <a:gd name="T13" fmla="*/ 0 h 142"/>
                  <a:gd name="T14" fmla="*/ 81 w 109"/>
                  <a:gd name="T15" fmla="*/ 87 h 142"/>
                  <a:gd name="T16" fmla="*/ 81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4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4" y="142"/>
                    </a:moveTo>
                    <a:lnTo>
                      <a:pt x="84" y="142"/>
                    </a:lnTo>
                    <a:lnTo>
                      <a:pt x="27" y="55"/>
                    </a:lnTo>
                    <a:lnTo>
                      <a:pt x="27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81" y="87"/>
                    </a:lnTo>
                    <a:lnTo>
                      <a:pt x="81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4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0" name="Freeform 12"/>
              <p:cNvSpPr>
                <a:spLocks/>
              </p:cNvSpPr>
              <p:nvPr/>
            </p:nvSpPr>
            <p:spPr bwMode="auto">
              <a:xfrm>
                <a:off x="828675" y="-819151"/>
                <a:ext cx="114300" cy="128588"/>
              </a:xfrm>
              <a:custGeom>
                <a:avLst/>
                <a:gdLst>
                  <a:gd name="T0" fmla="*/ 102 w 129"/>
                  <a:gd name="T1" fmla="*/ 142 h 142"/>
                  <a:gd name="T2" fmla="*/ 102 w 129"/>
                  <a:gd name="T3" fmla="*/ 142 h 142"/>
                  <a:gd name="T4" fmla="*/ 102 w 129"/>
                  <a:gd name="T5" fmla="*/ 59 h 142"/>
                  <a:gd name="T6" fmla="*/ 74 w 129"/>
                  <a:gd name="T7" fmla="*/ 113 h 142"/>
                  <a:gd name="T8" fmla="*/ 56 w 129"/>
                  <a:gd name="T9" fmla="*/ 113 h 142"/>
                  <a:gd name="T10" fmla="*/ 28 w 129"/>
                  <a:gd name="T11" fmla="*/ 59 h 142"/>
                  <a:gd name="T12" fmla="*/ 28 w 129"/>
                  <a:gd name="T13" fmla="*/ 142 h 142"/>
                  <a:gd name="T14" fmla="*/ 0 w 129"/>
                  <a:gd name="T15" fmla="*/ 142 h 142"/>
                  <a:gd name="T16" fmla="*/ 0 w 129"/>
                  <a:gd name="T17" fmla="*/ 0 h 142"/>
                  <a:gd name="T18" fmla="*/ 28 w 129"/>
                  <a:gd name="T19" fmla="*/ 0 h 142"/>
                  <a:gd name="T20" fmla="*/ 65 w 129"/>
                  <a:gd name="T21" fmla="*/ 77 h 142"/>
                  <a:gd name="T22" fmla="*/ 102 w 129"/>
                  <a:gd name="T23" fmla="*/ 0 h 142"/>
                  <a:gd name="T24" fmla="*/ 129 w 129"/>
                  <a:gd name="T25" fmla="*/ 0 h 142"/>
                  <a:gd name="T26" fmla="*/ 129 w 129"/>
                  <a:gd name="T27" fmla="*/ 142 h 142"/>
                  <a:gd name="T28" fmla="*/ 102 w 129"/>
                  <a:gd name="T2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142">
                    <a:moveTo>
                      <a:pt x="102" y="142"/>
                    </a:moveTo>
                    <a:lnTo>
                      <a:pt x="102" y="142"/>
                    </a:lnTo>
                    <a:lnTo>
                      <a:pt x="102" y="59"/>
                    </a:lnTo>
                    <a:lnTo>
                      <a:pt x="74" y="113"/>
                    </a:lnTo>
                    <a:lnTo>
                      <a:pt x="56" y="113"/>
                    </a:lnTo>
                    <a:lnTo>
                      <a:pt x="28" y="59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65" y="77"/>
                    </a:lnTo>
                    <a:lnTo>
                      <a:pt x="102" y="0"/>
                    </a:lnTo>
                    <a:lnTo>
                      <a:pt x="129" y="0"/>
                    </a:lnTo>
                    <a:lnTo>
                      <a:pt x="129" y="142"/>
                    </a:lnTo>
                    <a:lnTo>
                      <a:pt x="102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1" name="Freeform 13"/>
              <p:cNvSpPr>
                <a:spLocks/>
              </p:cNvSpPr>
              <p:nvPr/>
            </p:nvSpPr>
            <p:spPr bwMode="auto">
              <a:xfrm>
                <a:off x="971550" y="-819151"/>
                <a:ext cx="84138" cy="128588"/>
              </a:xfrm>
              <a:custGeom>
                <a:avLst/>
                <a:gdLst>
                  <a:gd name="T0" fmla="*/ 0 w 94"/>
                  <a:gd name="T1" fmla="*/ 142 h 142"/>
                  <a:gd name="T2" fmla="*/ 0 w 94"/>
                  <a:gd name="T3" fmla="*/ 142 h 142"/>
                  <a:gd name="T4" fmla="*/ 0 w 94"/>
                  <a:gd name="T5" fmla="*/ 0 h 142"/>
                  <a:gd name="T6" fmla="*/ 94 w 94"/>
                  <a:gd name="T7" fmla="*/ 0 h 142"/>
                  <a:gd name="T8" fmla="*/ 94 w 94"/>
                  <a:gd name="T9" fmla="*/ 25 h 142"/>
                  <a:gd name="T10" fmla="*/ 28 w 94"/>
                  <a:gd name="T11" fmla="*/ 25 h 142"/>
                  <a:gd name="T12" fmla="*/ 28 w 94"/>
                  <a:gd name="T13" fmla="*/ 58 h 142"/>
                  <a:gd name="T14" fmla="*/ 84 w 94"/>
                  <a:gd name="T15" fmla="*/ 58 h 142"/>
                  <a:gd name="T16" fmla="*/ 84 w 94"/>
                  <a:gd name="T17" fmla="*/ 83 h 142"/>
                  <a:gd name="T18" fmla="*/ 28 w 94"/>
                  <a:gd name="T19" fmla="*/ 83 h 142"/>
                  <a:gd name="T20" fmla="*/ 28 w 94"/>
                  <a:gd name="T21" fmla="*/ 118 h 142"/>
                  <a:gd name="T22" fmla="*/ 94 w 94"/>
                  <a:gd name="T23" fmla="*/ 118 h 142"/>
                  <a:gd name="T24" fmla="*/ 94 w 94"/>
                  <a:gd name="T25" fmla="*/ 142 h 142"/>
                  <a:gd name="T26" fmla="*/ 0 w 94"/>
                  <a:gd name="T27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42">
                    <a:moveTo>
                      <a:pt x="0" y="142"/>
                    </a:moveTo>
                    <a:lnTo>
                      <a:pt x="0" y="142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28" y="25"/>
                    </a:lnTo>
                    <a:lnTo>
                      <a:pt x="28" y="58"/>
                    </a:lnTo>
                    <a:lnTo>
                      <a:pt x="84" y="58"/>
                    </a:lnTo>
                    <a:lnTo>
                      <a:pt x="84" y="83"/>
                    </a:lnTo>
                    <a:lnTo>
                      <a:pt x="28" y="83"/>
                    </a:lnTo>
                    <a:lnTo>
                      <a:pt x="28" y="118"/>
                    </a:lnTo>
                    <a:lnTo>
                      <a:pt x="94" y="118"/>
                    </a:lnTo>
                    <a:lnTo>
                      <a:pt x="94" y="142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Freeform 14"/>
              <p:cNvSpPr>
                <a:spLocks/>
              </p:cNvSpPr>
              <p:nvPr/>
            </p:nvSpPr>
            <p:spPr bwMode="auto">
              <a:xfrm>
                <a:off x="1077913" y="-819151"/>
                <a:ext cx="98425" cy="128588"/>
              </a:xfrm>
              <a:custGeom>
                <a:avLst/>
                <a:gdLst>
                  <a:gd name="T0" fmla="*/ 85 w 109"/>
                  <a:gd name="T1" fmla="*/ 142 h 142"/>
                  <a:gd name="T2" fmla="*/ 85 w 109"/>
                  <a:gd name="T3" fmla="*/ 142 h 142"/>
                  <a:gd name="T4" fmla="*/ 28 w 109"/>
                  <a:gd name="T5" fmla="*/ 55 h 142"/>
                  <a:gd name="T6" fmla="*/ 28 w 109"/>
                  <a:gd name="T7" fmla="*/ 142 h 142"/>
                  <a:gd name="T8" fmla="*/ 0 w 109"/>
                  <a:gd name="T9" fmla="*/ 142 h 142"/>
                  <a:gd name="T10" fmla="*/ 0 w 109"/>
                  <a:gd name="T11" fmla="*/ 0 h 142"/>
                  <a:gd name="T12" fmla="*/ 25 w 109"/>
                  <a:gd name="T13" fmla="*/ 0 h 142"/>
                  <a:gd name="T14" fmla="*/ 82 w 109"/>
                  <a:gd name="T15" fmla="*/ 87 h 142"/>
                  <a:gd name="T16" fmla="*/ 82 w 109"/>
                  <a:gd name="T17" fmla="*/ 0 h 142"/>
                  <a:gd name="T18" fmla="*/ 109 w 109"/>
                  <a:gd name="T19" fmla="*/ 0 h 142"/>
                  <a:gd name="T20" fmla="*/ 109 w 109"/>
                  <a:gd name="T21" fmla="*/ 142 h 142"/>
                  <a:gd name="T22" fmla="*/ 85 w 109"/>
                  <a:gd name="T2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142">
                    <a:moveTo>
                      <a:pt x="85" y="142"/>
                    </a:moveTo>
                    <a:lnTo>
                      <a:pt x="85" y="142"/>
                    </a:lnTo>
                    <a:lnTo>
                      <a:pt x="28" y="55"/>
                    </a:lnTo>
                    <a:lnTo>
                      <a:pt x="28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82" y="87"/>
                    </a:lnTo>
                    <a:lnTo>
                      <a:pt x="82" y="0"/>
                    </a:lnTo>
                    <a:lnTo>
                      <a:pt x="109" y="0"/>
                    </a:lnTo>
                    <a:lnTo>
                      <a:pt x="109" y="142"/>
                    </a:lnTo>
                    <a:lnTo>
                      <a:pt x="85" y="1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Freeform 15"/>
              <p:cNvSpPr>
                <a:spLocks/>
              </p:cNvSpPr>
              <p:nvPr/>
            </p:nvSpPr>
            <p:spPr bwMode="auto">
              <a:xfrm>
                <a:off x="1195388" y="-819151"/>
                <a:ext cx="92075" cy="128588"/>
              </a:xfrm>
              <a:custGeom>
                <a:avLst/>
                <a:gdLst>
                  <a:gd name="T0" fmla="*/ 65 w 102"/>
                  <a:gd name="T1" fmla="*/ 25 h 142"/>
                  <a:gd name="T2" fmla="*/ 65 w 102"/>
                  <a:gd name="T3" fmla="*/ 25 h 142"/>
                  <a:gd name="T4" fmla="*/ 65 w 102"/>
                  <a:gd name="T5" fmla="*/ 142 h 142"/>
                  <a:gd name="T6" fmla="*/ 37 w 102"/>
                  <a:gd name="T7" fmla="*/ 142 h 142"/>
                  <a:gd name="T8" fmla="*/ 37 w 102"/>
                  <a:gd name="T9" fmla="*/ 25 h 142"/>
                  <a:gd name="T10" fmla="*/ 0 w 102"/>
                  <a:gd name="T11" fmla="*/ 25 h 142"/>
                  <a:gd name="T12" fmla="*/ 0 w 102"/>
                  <a:gd name="T13" fmla="*/ 0 h 142"/>
                  <a:gd name="T14" fmla="*/ 102 w 102"/>
                  <a:gd name="T15" fmla="*/ 0 h 142"/>
                  <a:gd name="T16" fmla="*/ 102 w 102"/>
                  <a:gd name="T17" fmla="*/ 25 h 142"/>
                  <a:gd name="T18" fmla="*/ 65 w 102"/>
                  <a:gd name="T19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42">
                    <a:moveTo>
                      <a:pt x="65" y="25"/>
                    </a:moveTo>
                    <a:lnTo>
                      <a:pt x="65" y="25"/>
                    </a:lnTo>
                    <a:lnTo>
                      <a:pt x="65" y="142"/>
                    </a:lnTo>
                    <a:lnTo>
                      <a:pt x="37" y="142"/>
                    </a:lnTo>
                    <a:lnTo>
                      <a:pt x="37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25"/>
                    </a:lnTo>
                    <a:lnTo>
                      <a:pt x="65" y="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945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FSM"/>
          <p:cNvGrpSpPr/>
          <p:nvPr/>
        </p:nvGrpSpPr>
        <p:grpSpPr>
          <a:xfrm>
            <a:off x="1205684" y="3014431"/>
            <a:ext cx="6248618" cy="1178388"/>
            <a:chOff x="1205684" y="3014431"/>
            <a:chExt cx="6248618" cy="1178388"/>
          </a:xfrm>
        </p:grpSpPr>
        <p:sp>
          <p:nvSpPr>
            <p:cNvPr id="616" name="arrow"/>
            <p:cNvSpPr/>
            <p:nvPr/>
          </p:nvSpPr>
          <p:spPr>
            <a:xfrm>
              <a:off x="6997102" y="3475036"/>
              <a:ext cx="45720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5982831" y="3360736"/>
              <a:ext cx="100584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Treatment plant</a:t>
              </a:r>
            </a:p>
          </p:txBody>
        </p:sp>
        <p:sp>
          <p:nvSpPr>
            <p:cNvPr id="618" name="arrow"/>
            <p:cNvSpPr/>
            <p:nvPr/>
          </p:nvSpPr>
          <p:spPr>
            <a:xfrm flipV="1">
              <a:off x="5229014" y="3367543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Rounded Rectangle 618"/>
            <p:cNvSpPr/>
            <p:nvPr/>
          </p:nvSpPr>
          <p:spPr>
            <a:xfrm>
              <a:off x="2773916" y="3014431"/>
              <a:ext cx="2690652" cy="3588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Vacuum truck</a:t>
              </a:r>
            </a:p>
          </p:txBody>
        </p:sp>
        <p:sp>
          <p:nvSpPr>
            <p:cNvPr id="620" name="arrow"/>
            <p:cNvSpPr/>
            <p:nvPr/>
          </p:nvSpPr>
          <p:spPr>
            <a:xfrm>
              <a:off x="5229014" y="3605031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Rounded Rectangle 620"/>
            <p:cNvSpPr/>
            <p:nvPr/>
          </p:nvSpPr>
          <p:spPr>
            <a:xfrm>
              <a:off x="4458728" y="3789027"/>
              <a:ext cx="1005840" cy="3588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Transfer</a:t>
              </a:r>
            </a:p>
          </p:txBody>
        </p:sp>
        <p:sp>
          <p:nvSpPr>
            <p:cNvPr id="622" name="on-site to overflow arrow"/>
            <p:cNvSpPr/>
            <p:nvPr/>
          </p:nvSpPr>
          <p:spPr>
            <a:xfrm>
              <a:off x="3790398" y="3851559"/>
              <a:ext cx="64008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Rounded Rectangle 622"/>
            <p:cNvSpPr/>
            <p:nvPr/>
          </p:nvSpPr>
          <p:spPr>
            <a:xfrm>
              <a:off x="2773916" y="3735619"/>
              <a:ext cx="109728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Primary emptying</a:t>
              </a:r>
            </a:p>
          </p:txBody>
        </p:sp>
        <p:sp>
          <p:nvSpPr>
            <p:cNvPr id="624" name="arrow"/>
            <p:cNvSpPr/>
            <p:nvPr/>
          </p:nvSpPr>
          <p:spPr>
            <a:xfrm>
              <a:off x="2022218" y="3086416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arrow"/>
            <p:cNvSpPr/>
            <p:nvPr/>
          </p:nvSpPr>
          <p:spPr>
            <a:xfrm flipV="1">
              <a:off x="2022218" y="3844067"/>
              <a:ext cx="731520" cy="228600"/>
            </a:xfrm>
            <a:prstGeom prst="bentArrow">
              <a:avLst>
                <a:gd name="adj1" fmla="val 45168"/>
                <a:gd name="adj2" fmla="val 42801"/>
                <a:gd name="adj3" fmla="val 25000"/>
                <a:gd name="adj4" fmla="val 69928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Rounded Rectangle 625"/>
            <p:cNvSpPr/>
            <p:nvPr/>
          </p:nvSpPr>
          <p:spPr>
            <a:xfrm>
              <a:off x="1205684" y="3315016"/>
              <a:ext cx="10058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Pit or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septic tank</a:t>
              </a:r>
            </a:p>
          </p:txBody>
        </p:sp>
      </p:grpSp>
      <p:grpSp>
        <p:nvGrpSpPr>
          <p:cNvPr id="627" name="Sewerage"/>
          <p:cNvGrpSpPr/>
          <p:nvPr/>
        </p:nvGrpSpPr>
        <p:grpSpPr>
          <a:xfrm>
            <a:off x="1199487" y="2087942"/>
            <a:ext cx="6254815" cy="457200"/>
            <a:chOff x="1199487" y="2087942"/>
            <a:chExt cx="6254815" cy="457200"/>
          </a:xfrm>
        </p:grpSpPr>
        <p:sp>
          <p:nvSpPr>
            <p:cNvPr id="628" name="arrow"/>
            <p:cNvSpPr/>
            <p:nvPr/>
          </p:nvSpPr>
          <p:spPr>
            <a:xfrm>
              <a:off x="6997102" y="2202242"/>
              <a:ext cx="45720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Rounded Rectangle 628"/>
            <p:cNvSpPr/>
            <p:nvPr/>
          </p:nvSpPr>
          <p:spPr>
            <a:xfrm>
              <a:off x="5982831" y="2087942"/>
              <a:ext cx="100584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Treatment plant</a:t>
              </a:r>
            </a:p>
          </p:txBody>
        </p:sp>
        <p:sp>
          <p:nvSpPr>
            <p:cNvPr id="630" name="arrow"/>
            <p:cNvSpPr/>
            <p:nvPr/>
          </p:nvSpPr>
          <p:spPr>
            <a:xfrm>
              <a:off x="5419392" y="2202242"/>
              <a:ext cx="54864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Rounded Rectangle 630"/>
            <p:cNvSpPr/>
            <p:nvPr/>
          </p:nvSpPr>
          <p:spPr>
            <a:xfrm>
              <a:off x="2773916" y="2137106"/>
              <a:ext cx="2690652" cy="3588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Sewer network pumping stations</a:t>
              </a:r>
            </a:p>
          </p:txBody>
        </p:sp>
        <p:sp>
          <p:nvSpPr>
            <p:cNvPr id="632" name="Rounded Rectangle 631"/>
            <p:cNvSpPr/>
            <p:nvPr/>
          </p:nvSpPr>
          <p:spPr>
            <a:xfrm>
              <a:off x="1199487" y="2087942"/>
              <a:ext cx="100584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Water closet</a:t>
              </a:r>
            </a:p>
          </p:txBody>
        </p:sp>
        <p:sp>
          <p:nvSpPr>
            <p:cNvPr id="633" name="arrow"/>
            <p:cNvSpPr/>
            <p:nvPr/>
          </p:nvSpPr>
          <p:spPr>
            <a:xfrm>
              <a:off x="2216668" y="2202242"/>
              <a:ext cx="548640" cy="228600"/>
            </a:xfrm>
            <a:prstGeom prst="rightArrow">
              <a:avLst>
                <a:gd name="adj1" fmla="val 53302"/>
                <a:gd name="adj2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Post 2015"/>
          <p:cNvGrpSpPr/>
          <p:nvPr/>
        </p:nvGrpSpPr>
        <p:grpSpPr>
          <a:xfrm>
            <a:off x="1091552" y="1184994"/>
            <a:ext cx="6062472" cy="3289980"/>
            <a:chOff x="1091552" y="1184994"/>
            <a:chExt cx="6062472" cy="3289980"/>
          </a:xfrm>
        </p:grpSpPr>
        <p:sp>
          <p:nvSpPr>
            <p:cNvPr id="266" name="Post-2015 Rounded Rectangle"/>
            <p:cNvSpPr/>
            <p:nvPr/>
          </p:nvSpPr>
          <p:spPr>
            <a:xfrm>
              <a:off x="1091552" y="1320294"/>
              <a:ext cx="6062472" cy="3154680"/>
            </a:xfrm>
            <a:prstGeom prst="roundRect">
              <a:avLst>
                <a:gd name="adj" fmla="val 3940"/>
              </a:avLst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Post-2015 Targets"/>
            <p:cNvSpPr/>
            <p:nvPr/>
          </p:nvSpPr>
          <p:spPr>
            <a:xfrm>
              <a:off x="3186087" y="1184994"/>
              <a:ext cx="1873403" cy="26285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B7C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SDGs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CB7C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1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08" y="780119"/>
            <a:ext cx="6665526" cy="39552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200" b="1" dirty="0">
                <a:solidFill>
                  <a:srgbClr val="C00000"/>
                </a:solidFill>
              </a:rPr>
              <a:t>FSM is not only an infrastructure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43" y="4848971"/>
            <a:ext cx="2886823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b="1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Source: CGIAR/IWMI, 2016</a:t>
            </a:r>
          </a:p>
        </p:txBody>
      </p:sp>
    </p:spTree>
    <p:extLst>
      <p:ext uri="{BB962C8B-B14F-4D97-AF65-F5344CB8AC3E}">
        <p14:creationId xmlns:p14="http://schemas.microsoft.com/office/powerpoint/2010/main" val="25124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anded Template_Feb 14 2014.potx [Read-Only]" id="{850324ED-89B8-4D08-AA31-52379BA3D39A}" vid="{4756AC5C-B4FD-4FDC-834E-5B966B50789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oundation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anded Template_Feb 14 2014.potx [Read-Only]" id="{850324ED-89B8-4D08-AA31-52379BA3D39A}" vid="{4756AC5C-B4FD-4FDC-834E-5B966B507897}"/>
    </a:ext>
  </a:extLst>
</a:theme>
</file>

<file path=ppt/theme/theme4.xml><?xml version="1.0" encoding="utf-8"?>
<a:theme xmlns:a="http://schemas.openxmlformats.org/drawingml/2006/main" name="2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8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anded Template_Feb 14 2014.potx [Read-Only]" id="{850324ED-89B8-4D08-AA31-52379BA3D39A}" vid="{4756AC5C-B4FD-4FDC-834E-5B966B507897}"/>
    </a:ext>
  </a:extLst>
</a:theme>
</file>

<file path=ppt/theme/theme6.xml><?xml version="1.0" encoding="utf-8"?>
<a:theme xmlns:a="http://schemas.openxmlformats.org/drawingml/2006/main" name="3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ress Template_Feb 14 2014.potx [Read-Only]" id="{B308E9FC-7D00-4FC0-BDE5-91E5B6E26E3E}" vid="{FCB3FCE7-1DCD-4778-A1F8-21CCE185B1C2}"/>
    </a:ext>
  </a:extLst>
</a:theme>
</file>

<file path=ppt/theme/theme7.xml><?xml version="1.0" encoding="utf-8"?>
<a:theme xmlns:a="http://schemas.openxmlformats.org/drawingml/2006/main" name="4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anded Template_Feb 14 2014.potx [Read-Only]" id="{850324ED-89B8-4D08-AA31-52379BA3D39A}" vid="{4756AC5C-B4FD-4FDC-834E-5B966B507897}"/>
    </a:ext>
  </a:extLst>
</a:theme>
</file>

<file path=ppt/theme/theme8.xml><?xml version="1.0" encoding="utf-8"?>
<a:theme xmlns:a="http://schemas.openxmlformats.org/drawingml/2006/main" name="5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ress Template_Feb 14 2014.potx [Read-Only]" id="{B7219BD7-471E-4A9B-AF18-B69EDD1B78E5}" vid="{0A08D436-D1F2-4CBD-A5C4-4B00D6224E5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CED49AAA56042875F4C407B7EBF97" ma:contentTypeVersion="16" ma:contentTypeDescription="Create a new document." ma:contentTypeScope="" ma:versionID="e80b97da73806b88becece2be567f690">
  <xsd:schema xmlns:xsd="http://www.w3.org/2001/XMLSchema" xmlns:xs="http://www.w3.org/2001/XMLSchema" xmlns:p="http://schemas.microsoft.com/office/2006/metadata/properties" xmlns:ns2="02e959f2-c4b1-4c82-8ad2-fbdae0af7fef" xmlns:ns3="ef7460ff-eaa6-4964-b318-eb8cb9be5250" xmlns:ns4="$ListId:Documents;" xmlns:ns5="6feead09-10cf-4aa5-b9f1-866164a364d2" xmlns:ns6="79296cc7-e2fe-4dc7-839a-0844dcc99a76" targetNamespace="http://schemas.microsoft.com/office/2006/metadata/properties" ma:root="true" ma:fieldsID="9cd7ed5119456bf457070590c37a0828" ns2:_="" ns3:_="" ns4:_="" ns5:_="" ns6:_="">
    <xsd:import namespace="02e959f2-c4b1-4c82-8ad2-fbdae0af7fef"/>
    <xsd:import namespace="ef7460ff-eaa6-4964-b318-eb8cb9be5250"/>
    <xsd:import namespace="$ListId:Documents;"/>
    <xsd:import namespace="6feead09-10cf-4aa5-b9f1-866164a364d2"/>
    <xsd:import namespace="79296cc7-e2fe-4dc7-839a-0844dcc99a7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Document_x0020_Date" minOccurs="0"/>
                <xsd:element ref="ns4:Status" minOccurs="0"/>
                <xsd:element ref="ns5:SharedWithUsers" minOccurs="0"/>
                <xsd:element ref="ns5:SharingHintHash" minOccurs="0"/>
                <xsd:element ref="ns5:SharedWithDetails" minOccurs="0"/>
                <xsd:element ref="ns5:LastSharedByUser" minOccurs="0"/>
                <xsd:element ref="ns5:LastSharedByTime" minOccurs="0"/>
                <xsd:element ref="ns6:MediaServiceMetadata" minOccurs="0"/>
                <xsd:element ref="ns6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959f2-c4b1-4c82-8ad2-fbdae0af7fe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Organization" ma:fieldId="{23f27201-bee3-471e-b2e7-b64fd8b7ca38}" ma:taxonomyMulti="true" ma:sspId="497590d4-f9cd-4952-aa38-5a1111e36f0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08b730-e87a-460d-becf-ba49194b46dd}" ma:internalName="TaxCatchAll" ma:showField="CatchAllData" ma:web="6feead09-10cf-4aa5-b9f1-866164a3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460ff-eaa6-4964-b318-eb8cb9be5250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11" nillable="true" ma:displayName="Document Date" ma:description="If you just want to tag with the year please enter the date as 1/1/YYYY." ma:format="DateOnly" ma:internalName="Document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Documents;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dexed="true" ma:internalName="Status" ma:readOnly="false">
      <xsd:simpleType>
        <xsd:restriction base="dms:Choice">
          <xsd:enumeration value="Draft"/>
          <xsd:enumeration value="Final"/>
          <xsd:enumeration value="Archi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ead09-10cf-4aa5-b9f1-866164a36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4" nillable="true" ma:displayName="Sharing Hint Hash" ma:internalName="SharingHintHash" ma:readOnly="true">
      <xsd:simpleType>
        <xsd:restriction base="dms:Text"/>
      </xsd:simple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96cc7-e2fe-4dc7-839a-0844dcc99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$ListId:Documents;" xsi:nil="true"/>
    <Document_x0020_Date xmlns="ef7460ff-eaa6-4964-b318-eb8cb9be5250" xsi:nil="true"/>
    <TaxKeywordTaxHTField xmlns="02e959f2-c4b1-4c82-8ad2-fbdae0af7fef">
      <Terms xmlns="http://schemas.microsoft.com/office/infopath/2007/PartnerControls"/>
    </TaxKeywordTaxHTField>
    <TaxCatchAll xmlns="02e959f2-c4b1-4c82-8ad2-fbdae0af7fe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EA5121-5151-4B87-9363-393B8E61F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959f2-c4b1-4c82-8ad2-fbdae0af7fef"/>
    <ds:schemaRef ds:uri="ef7460ff-eaa6-4964-b318-eb8cb9be5250"/>
    <ds:schemaRef ds:uri="$ListId:Documents;"/>
    <ds:schemaRef ds:uri="6feead09-10cf-4aa5-b9f1-866164a364d2"/>
    <ds:schemaRef ds:uri="79296cc7-e2fe-4dc7-839a-0844dcc99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42894-8E25-41C7-BD46-2FFEDD9C9055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feead09-10cf-4aa5-b9f1-866164a364d2"/>
    <ds:schemaRef ds:uri="79296cc7-e2fe-4dc7-839a-0844dcc99a76"/>
    <ds:schemaRef ds:uri="http://purl.org/dc/elements/1.1/"/>
    <ds:schemaRef ds:uri="$ListId:Documents;"/>
    <ds:schemaRef ds:uri="ef7460ff-eaa6-4964-b318-eb8cb9be5250"/>
    <ds:schemaRef ds:uri="http://schemas.microsoft.com/office/2006/metadata/properties"/>
    <ds:schemaRef ds:uri="02e959f2-c4b1-4c82-8ad2-fbdae0af7f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75E97F-E2D6-4FDB-9E6A-9F001F26E6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19464</TotalTime>
  <Words>876</Words>
  <Application>Microsoft Office PowerPoint</Application>
  <PresentationFormat>画面に合わせる (16:9)</PresentationFormat>
  <Paragraphs>190</Paragraphs>
  <Slides>11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8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Foundation Master Slides</vt:lpstr>
      <vt:lpstr>2_Foundation</vt:lpstr>
      <vt:lpstr>1_Foundation Master Slides</vt:lpstr>
      <vt:lpstr>2_Foundation Master Slides</vt:lpstr>
      <vt:lpstr>8_Foundation Master Slides</vt:lpstr>
      <vt:lpstr>3_Foundation Master Slides</vt:lpstr>
      <vt:lpstr>4_Foundation Master Slides</vt:lpstr>
      <vt:lpstr>5_Foundation Master Slides</vt:lpstr>
      <vt:lpstr>think-cell Slide</vt:lpstr>
      <vt:lpstr>scaling-up Non sewer sanitation</vt:lpstr>
      <vt:lpstr>Looking back - www 2013</vt:lpstr>
      <vt:lpstr>PowerPoint プレゼンテーション</vt:lpstr>
      <vt:lpstr>Debate on sewerage and non-sewerage still on- going</vt:lpstr>
      <vt:lpstr>PowerPoint プレゼンテーション</vt:lpstr>
      <vt:lpstr>PowerPoint プレゼンテーション</vt:lpstr>
      <vt:lpstr>Comparing the Scenarios  </vt:lpstr>
      <vt:lpstr>Multiple SANITATION solutions </vt:lpstr>
      <vt:lpstr>FSM is not only an infrastructure</vt:lpstr>
      <vt:lpstr>Theory of change: We will focus investments to drive city-level change and replication to global scale</vt:lpstr>
      <vt:lpstr>PowerPoint プレゼンテーション</vt:lpstr>
    </vt:vector>
  </TitlesOfParts>
  <Company>Bill and Melinda Gates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COLOR PALETTE</dc:title>
  <dc:creator>Caroline Kemp</dc:creator>
  <cp:lastModifiedBy>asayama</cp:lastModifiedBy>
  <cp:revision>551</cp:revision>
  <cp:lastPrinted>2014-10-07T05:36:44Z</cp:lastPrinted>
  <dcterms:created xsi:type="dcterms:W3CDTF">2014-07-02T12:39:25Z</dcterms:created>
  <dcterms:modified xsi:type="dcterms:W3CDTF">2017-08-28T23:03:15Z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0x0101008F8CED49AAA56042875F4C407B7EBF97</vt:lpwstr>
  </property>
  <property fmtid="{D5CDD505-2E9C-101B-9397-08002B2CF9AE}" pid="3" name="TaxKeyword">
    <vt:lpwstr/>
  </property>
  <property fmtid="{D5CDD505-2E9C-101B-9397-08002B2CF9AE}" pid="4" name="Document_x0020_Type">
    <vt:lpwstr/>
  </property>
  <property fmtid="{D5CDD505-2E9C-101B-9397-08002B2CF9AE}" pid="5" name="Focus_x0020_Countries">
    <vt:lpwstr/>
  </property>
  <property fmtid="{D5CDD505-2E9C-101B-9397-08002B2CF9AE}" pid="6" name="Topics">
    <vt:lpwstr/>
  </property>
  <property fmtid="{D5CDD505-2E9C-101B-9397-08002B2CF9AE}" pid="7" name="Strategy_x002d_Initiative">
    <vt:lpwstr>131;#Strategy Initiative|c3b04b70-501a-4304-b9a6-abecf8557cf4</vt:lpwstr>
  </property>
  <property fmtid="{D5CDD505-2E9C-101B-9397-08002B2CF9AE}" pid="8" name="Focus Countries">
    <vt:lpwstr/>
  </property>
  <property fmtid="{D5CDD505-2E9C-101B-9397-08002B2CF9AE}" pid="9" name="Document Type">
    <vt:lpwstr/>
  </property>
  <property fmtid="{D5CDD505-2E9C-101B-9397-08002B2CF9AE}" pid="10" name="Strategy-Initiative">
    <vt:lpwstr>131;#Strategy Initiative|c3b04b70-501a-4304-b9a6-abecf8557cf4</vt:lpwstr>
  </property>
</Properties>
</file>